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8" r:id="rId3"/>
    <p:sldId id="291" r:id="rId4"/>
    <p:sldId id="292" r:id="rId5"/>
    <p:sldId id="296" r:id="rId6"/>
    <p:sldId id="297" r:id="rId7"/>
    <p:sldId id="300" r:id="rId8"/>
    <p:sldId id="299" r:id="rId9"/>
    <p:sldId id="301" r:id="rId10"/>
    <p:sldId id="302" r:id="rId11"/>
    <p:sldId id="303" r:id="rId12"/>
    <p:sldId id="289" r:id="rId13"/>
    <p:sldId id="290" r:id="rId14"/>
    <p:sldId id="257" r:id="rId15"/>
    <p:sldId id="259" r:id="rId16"/>
    <p:sldId id="260" r:id="rId17"/>
    <p:sldId id="261" r:id="rId18"/>
    <p:sldId id="262" r:id="rId19"/>
    <p:sldId id="263" r:id="rId20"/>
    <p:sldId id="264" r:id="rId21"/>
    <p:sldId id="265" r:id="rId22"/>
    <p:sldId id="282" r:id="rId23"/>
    <p:sldId id="283"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8" r:id="rId41"/>
    <p:sldId id="284" r:id="rId42"/>
    <p:sldId id="286" r:id="rId43"/>
    <p:sldId id="285" r:id="rId44"/>
    <p:sldId id="287" r:id="rId45"/>
    <p:sldId id="306" r:id="rId46"/>
    <p:sldId id="305"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p:scale>
          <a:sx n="77" d="100"/>
          <a:sy n="77" d="100"/>
        </p:scale>
        <p:origin x="-1080" y="162"/>
      </p:cViewPr>
      <p:guideLst>
        <p:guide orient="horz" pos="2880"/>
        <p:guide pos="2880"/>
      </p:guideLst>
    </p:cSldViewPr>
  </p:slideViewPr>
  <p:outlineViewPr>
    <p:cViewPr>
      <p:scale>
        <a:sx n="33" d="100"/>
        <a:sy n="33" d="100"/>
      </p:scale>
      <p:origin x="0" y="47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B8B24-5968-469B-A705-BEDF1F6D27C9}" type="datetimeFigureOut">
              <a:rPr lang="en-US" smtClean="0"/>
              <a:pPr/>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30ABC-BE81-408E-AD8C-CC89AFEB022D}" type="slidenum">
              <a:rPr lang="en-US" smtClean="0"/>
              <a:pPr/>
              <a:t>‹#›</a:t>
            </a:fld>
            <a:endParaRPr lang="en-US"/>
          </a:p>
        </p:txBody>
      </p:sp>
    </p:spTree>
    <p:extLst>
      <p:ext uri="{BB962C8B-B14F-4D97-AF65-F5344CB8AC3E}">
        <p14:creationId xmlns:p14="http://schemas.microsoft.com/office/powerpoint/2010/main" xmlns="" val="96358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330ABC-BE81-408E-AD8C-CC89AFEB022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C36E78-860C-4400-A11E-C7B2A14E4DE1}" type="slidenum">
              <a:rPr lang="en-US" smtClean="0"/>
              <a:pPr>
                <a:defRPr/>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http://upload.wikimedia.org/wikipedia/commons/7/70/Hapci-fr.gif</a:t>
            </a:r>
          </a:p>
          <a:p>
            <a:endParaRPr lang="en-US" smtClean="0"/>
          </a:p>
        </p:txBody>
      </p:sp>
      <p:sp>
        <p:nvSpPr>
          <p:cNvPr id="4" name="Slide Number Placeholder 3"/>
          <p:cNvSpPr>
            <a:spLocks noGrp="1"/>
          </p:cNvSpPr>
          <p:nvPr>
            <p:ph type="sldNum" sz="quarter" idx="5"/>
          </p:nvPr>
        </p:nvSpPr>
        <p:spPr/>
        <p:txBody>
          <a:bodyPr/>
          <a:lstStyle/>
          <a:p>
            <a:pPr>
              <a:defRPr/>
            </a:pPr>
            <a:fld id="{C7BF1527-5D2E-41C6-BC47-4C8A41DD1371}" type="slidenum">
              <a:rPr lang="en-US" smtClean="0"/>
              <a:pPr>
                <a:defRPr/>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http://en.wikipedia.org/wiki/Charles-%C3%89mile_Reynaud</a:t>
            </a:r>
          </a:p>
        </p:txBody>
      </p:sp>
      <p:sp>
        <p:nvSpPr>
          <p:cNvPr id="4" name="Slide Number Placeholder 3"/>
          <p:cNvSpPr>
            <a:spLocks noGrp="1"/>
          </p:cNvSpPr>
          <p:nvPr>
            <p:ph type="sldNum" sz="quarter" idx="5"/>
          </p:nvPr>
        </p:nvSpPr>
        <p:spPr/>
        <p:txBody>
          <a:bodyPr/>
          <a:lstStyle/>
          <a:p>
            <a:pPr>
              <a:defRPr/>
            </a:pPr>
            <a:fld id="{924D3888-8F3B-46E7-8E64-3F60B8766732}" type="slidenum">
              <a:rPr lang="en-US" smtClean="0"/>
              <a:pPr>
                <a:defRPr/>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EDBC4D-37C4-47CB-AEBA-BE7BC2AC906E}" type="slidenum">
              <a:rPr lang="en-US" smtClean="0"/>
              <a:pPr>
                <a:defRPr/>
              </a:pPr>
              <a:t>74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EDBC4D-37C4-47CB-AEBA-BE7BC2AC906E}" type="slidenum">
              <a:rPr lang="en-US" smtClean="0"/>
              <a:pPr>
                <a:defRPr/>
              </a:pPr>
              <a:t>75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9B7C8A1-7A6B-4CF8-BAD2-72167575D9E0}" type="datetimeFigureOut">
              <a:rPr lang="en-US" smtClean="0"/>
              <a:pPr/>
              <a:t>5/2/2020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B0E06C2-67E4-4F4E-8A4D-0681EFEB45A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7C8A1-7A6B-4CF8-BAD2-72167575D9E0}"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7C8A1-7A6B-4CF8-BAD2-72167575D9E0}"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7C8A1-7A6B-4CF8-BAD2-72167575D9E0}"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B7C8A1-7A6B-4CF8-BAD2-72167575D9E0}"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B0E06C2-67E4-4F4E-8A4D-0681EFEB45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B7C8A1-7A6B-4CF8-BAD2-72167575D9E0}"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B7C8A1-7A6B-4CF8-BAD2-72167575D9E0}"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B7C8A1-7A6B-4CF8-BAD2-72167575D9E0}"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7C8A1-7A6B-4CF8-BAD2-72167575D9E0}"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B7C8A1-7A6B-4CF8-BAD2-72167575D9E0}"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B7C8A1-7A6B-4CF8-BAD2-72167575D9E0}"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E06C2-67E4-4F4E-8A4D-0681EFEB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9B7C8A1-7A6B-4CF8-BAD2-72167575D9E0}" type="datetimeFigureOut">
              <a:rPr lang="en-US" smtClean="0"/>
              <a:pPr/>
              <a:t>5/2/2020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B0E06C2-67E4-4F4E-8A4D-0681EFEB45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ndex.php?title=Sunday_TV&amp;action=edit&amp;redlink=1" TargetMode="External"/><Relationship Id="rId13" Type="http://schemas.openxmlformats.org/officeDocument/2006/relationships/hyperlink" Target="http://en.wikipedia.org/wiki/The_Musik" TargetMode="External"/><Relationship Id="rId3" Type="http://schemas.openxmlformats.org/officeDocument/2006/relationships/hyperlink" Target="http://en.wikipedia.org/w/index.php?title=PTV_2&amp;action=edit&amp;redlink=1" TargetMode="External"/><Relationship Id="rId7" Type="http://schemas.openxmlformats.org/officeDocument/2006/relationships/hyperlink" Target="http://en.wikipedia.org/w/index.php?title=Prime_Entertainment&amp;action=edit&amp;redlink=1" TargetMode="External"/><Relationship Id="rId12" Type="http://schemas.openxmlformats.org/officeDocument/2006/relationships/hyperlink" Target="http://en.wikipedia.org/w/index.php?title=Fun_TV&amp;action=edit&amp;redlink=1" TargetMode="External"/><Relationship Id="rId2" Type="http://schemas.openxmlformats.org/officeDocument/2006/relationships/hyperlink" Target="http://en.wikipedia.org/w/index.php?title=PTV_1&amp;action=edit&amp;redlink=1" TargetMode="External"/><Relationship Id="rId1" Type="http://schemas.openxmlformats.org/officeDocument/2006/relationships/slideLayout" Target="../slideLayouts/slideLayout2.xml"/><Relationship Id="rId6" Type="http://schemas.openxmlformats.org/officeDocument/2006/relationships/hyperlink" Target="http://en.wikipedia.org/w/index.php?title=Channel_3_(Pakistan)&amp;action=edit&amp;redlink=1" TargetMode="External"/><Relationship Id="rId11" Type="http://schemas.openxmlformats.org/officeDocument/2006/relationships/hyperlink" Target="http://en.wikipedia.org/w/index.php?title=Musix_Station&amp;action=edit&amp;redlink=1" TargetMode="External"/><Relationship Id="rId5" Type="http://schemas.openxmlformats.org/officeDocument/2006/relationships/hyperlink" Target="http://en.wikipedia.org/wiki/PTV_World_News" TargetMode="External"/><Relationship Id="rId10" Type="http://schemas.openxmlformats.org/officeDocument/2006/relationships/hyperlink" Target="http://en.wikipedia.org/w/index.php?title=Uni_Plus&amp;action=edit&amp;redlink=1" TargetMode="External"/><Relationship Id="rId4" Type="http://schemas.openxmlformats.org/officeDocument/2006/relationships/hyperlink" Target="http://en.wikipedia.org/wiki/PTV_World" TargetMode="External"/><Relationship Id="rId9" Type="http://schemas.openxmlformats.org/officeDocument/2006/relationships/hyperlink" Target="http://en.wikipedia.org/w/index.php?title=OYE_TV&amp;action=edit&amp;redlink=1" TargetMode="External"/><Relationship Id="rId14" Type="http://schemas.openxmlformats.org/officeDocument/2006/relationships/hyperlink" Target="http://en.wikipedia.org/w/index.php?title=Rung_TV&amp;action=edit&amp;redlink=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Shalimar_Television_Network" TargetMode="External"/><Relationship Id="rId3" Type="http://schemas.openxmlformats.org/officeDocument/2006/relationships/hyperlink" Target="http://en.wikipedia.org/wiki/Mashriq_TV" TargetMode="External"/><Relationship Id="rId7" Type="http://schemas.openxmlformats.org/officeDocument/2006/relationships/hyperlink" Target="http://en.wikipedia.org/w/index.php?title=People_Television_Network&amp;action=edit&amp;redlink=1" TargetMode="External"/><Relationship Id="rId2" Type="http://schemas.openxmlformats.org/officeDocument/2006/relationships/hyperlink" Target="http://en.wikipedia.org/w/index.php?title=Pak_TV&amp;action=edit&amp;redlink=1" TargetMode="External"/><Relationship Id="rId1" Type="http://schemas.openxmlformats.org/officeDocument/2006/relationships/slideLayout" Target="../slideLayouts/slideLayout2.xml"/><Relationship Id="rId6" Type="http://schemas.openxmlformats.org/officeDocument/2006/relationships/hyperlink" Target="http://en.wikipedia.org/wiki/Network_Television_Marketing" TargetMode="External"/><Relationship Id="rId5" Type="http://schemas.openxmlformats.org/officeDocument/2006/relationships/hyperlink" Target="http://en.wikipedia.org/w/index.php?title=KOOK_TV&amp;action=edit&amp;redlink=1" TargetMode="External"/><Relationship Id="rId10" Type="http://schemas.openxmlformats.org/officeDocument/2006/relationships/hyperlink" Target="http://en.wikipedia.org/w/index.php?title=Shamal_TV&amp;action=edit&amp;redlink=1" TargetMode="External"/><Relationship Id="rId4" Type="http://schemas.openxmlformats.org/officeDocument/2006/relationships/hyperlink" Target="http://en.wikipedia.org/w/index.php?title=FORTUNE_TV&amp;action=edit&amp;redlink=1" TargetMode="External"/><Relationship Id="rId9" Type="http://schemas.openxmlformats.org/officeDocument/2006/relationships/hyperlink" Target="http://en.wikipedia.org/w/index.php?title=Urdu_Television_Network&amp;action=edit&amp;redlink=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History of Radio</a:t>
            </a:r>
            <a:endParaRPr lang="en-US" sz="4400"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Radio Broadcast in Pakistan</a:t>
            </a:r>
            <a:endParaRPr lang="en-US" sz="3200" dirty="0"/>
          </a:p>
        </p:txBody>
      </p:sp>
      <p:sp>
        <p:nvSpPr>
          <p:cNvPr id="3" name="Content Placeholder 2"/>
          <p:cNvSpPr>
            <a:spLocks noGrp="1"/>
          </p:cNvSpPr>
          <p:nvPr>
            <p:ph idx="1"/>
          </p:nvPr>
        </p:nvSpPr>
        <p:spPr>
          <a:xfrm>
            <a:off x="228600" y="1600200"/>
            <a:ext cx="8763000" cy="5257800"/>
          </a:xfrm>
        </p:spPr>
        <p:txBody>
          <a:bodyPr>
            <a:normAutofit fontScale="92500" lnSpcReduction="20000"/>
          </a:bodyPr>
          <a:lstStyle/>
          <a:p>
            <a:r>
              <a:rPr lang="en-GB" dirty="0" smtClean="0"/>
              <a:t>1951 Hyderabad Radio Station – 1 KW/ SW transmitter</a:t>
            </a:r>
            <a:endParaRPr lang="en-US" dirty="0" smtClean="0"/>
          </a:p>
          <a:p>
            <a:r>
              <a:rPr lang="en-GB" dirty="0" smtClean="0"/>
              <a:t>Oct 1956 Quetta Radio Station 1 KW/ SW Transmitter</a:t>
            </a:r>
            <a:endParaRPr lang="en-US" dirty="0" smtClean="0"/>
          </a:p>
          <a:p>
            <a:r>
              <a:rPr lang="en-GB" dirty="0" smtClean="0"/>
              <a:t>Oct 1960 Rawalpindi – 2 Radio Station 1KW/ SW Transmitter</a:t>
            </a:r>
            <a:endParaRPr lang="en-US" dirty="0" smtClean="0"/>
          </a:p>
          <a:p>
            <a:r>
              <a:rPr lang="en-GB" dirty="0" smtClean="0"/>
              <a:t>1970 Staff training and technical training school at Islamabad.</a:t>
            </a:r>
            <a:endParaRPr lang="en-US" dirty="0" smtClean="0"/>
          </a:p>
          <a:p>
            <a:r>
              <a:rPr lang="en-GB" dirty="0" smtClean="0"/>
              <a:t>1970 Multan Radio Station 120 KW/ MW.</a:t>
            </a:r>
            <a:endParaRPr lang="en-US" dirty="0" smtClean="0"/>
          </a:p>
          <a:p>
            <a:pPr algn="justLow"/>
            <a:r>
              <a:rPr lang="en-GB" dirty="0" smtClean="0"/>
              <a:t>20 Dec.1972 Radio Pakistan was converted into “Pakistan Broadcasting Corporation. (</a:t>
            </a:r>
            <a:r>
              <a:rPr lang="en-GB" dirty="0" err="1" smtClean="0"/>
              <a:t>PBC</a:t>
            </a:r>
            <a:r>
              <a:rPr lang="en-GB" dirty="0" smtClean="0"/>
              <a:t>)</a:t>
            </a:r>
            <a:endParaRPr lang="en-US" dirty="0" smtClean="0"/>
          </a:p>
          <a:p>
            <a:r>
              <a:rPr lang="en-GB" dirty="0" smtClean="0"/>
              <a:t>April 1973 World service for overseas Pakistanis</a:t>
            </a:r>
            <a:endParaRPr lang="en-US" dirty="0" smtClean="0"/>
          </a:p>
          <a:p>
            <a:r>
              <a:rPr lang="en-GB" dirty="0" smtClean="0"/>
              <a:t>1974 </a:t>
            </a:r>
            <a:r>
              <a:rPr lang="en-GB" dirty="0" err="1" smtClean="0"/>
              <a:t>Khairpur</a:t>
            </a:r>
            <a:r>
              <a:rPr lang="en-GB" dirty="0" smtClean="0"/>
              <a:t> Radio station 100 KW</a:t>
            </a:r>
            <a:endParaRPr lang="en-US" dirty="0" smtClean="0"/>
          </a:p>
          <a:p>
            <a:r>
              <a:rPr lang="en-GB" dirty="0" smtClean="0"/>
              <a:t>August 1975 </a:t>
            </a:r>
            <a:r>
              <a:rPr lang="en-GB" dirty="0" err="1" smtClean="0"/>
              <a:t>Bhawalpur</a:t>
            </a:r>
            <a:r>
              <a:rPr lang="en-GB" dirty="0" smtClean="0"/>
              <a:t> Radio Station 10 KW/ MW</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Radio Broadcast in Pakistan</a:t>
            </a:r>
            <a:endParaRPr lang="en-US" sz="3200" dirty="0"/>
          </a:p>
        </p:txBody>
      </p:sp>
      <p:sp>
        <p:nvSpPr>
          <p:cNvPr id="3" name="Content Placeholder 2"/>
          <p:cNvSpPr>
            <a:spLocks noGrp="1"/>
          </p:cNvSpPr>
          <p:nvPr>
            <p:ph idx="1"/>
          </p:nvPr>
        </p:nvSpPr>
        <p:spPr>
          <a:xfrm>
            <a:off x="228600" y="1600200"/>
            <a:ext cx="8763000" cy="5257800"/>
          </a:xfrm>
        </p:spPr>
        <p:txBody>
          <a:bodyPr>
            <a:normAutofit fontScale="92500" lnSpcReduction="20000"/>
          </a:bodyPr>
          <a:lstStyle/>
          <a:p>
            <a:pPr algn="just"/>
            <a:r>
              <a:rPr lang="en-GB" dirty="0" smtClean="0"/>
              <a:t>1977 Islamabad Radio Station in the new national Broadcasting house 1000 KW/ MW transmitter</a:t>
            </a:r>
            <a:endParaRPr lang="en-US" dirty="0" smtClean="0"/>
          </a:p>
          <a:p>
            <a:pPr algn="just"/>
            <a:r>
              <a:rPr lang="en-GB" dirty="0" smtClean="0"/>
              <a:t>1977: </a:t>
            </a:r>
            <a:r>
              <a:rPr lang="en-GB" dirty="0" err="1" smtClean="0"/>
              <a:t>Skardu</a:t>
            </a:r>
            <a:r>
              <a:rPr lang="en-GB" dirty="0" smtClean="0"/>
              <a:t> Radio Station 250 W/MW</a:t>
            </a:r>
            <a:endParaRPr lang="en-US" dirty="0" smtClean="0"/>
          </a:p>
          <a:p>
            <a:pPr algn="just"/>
            <a:r>
              <a:rPr lang="en-GB" dirty="0" smtClean="0"/>
              <a:t>1981: </a:t>
            </a:r>
            <a:r>
              <a:rPr lang="en-GB" dirty="0" err="1" smtClean="0"/>
              <a:t>Turbat</a:t>
            </a:r>
            <a:r>
              <a:rPr lang="en-GB" dirty="0" smtClean="0"/>
              <a:t> Radio Station 250 W/MW</a:t>
            </a:r>
            <a:endParaRPr lang="en-US" dirty="0" smtClean="0"/>
          </a:p>
          <a:p>
            <a:pPr algn="just"/>
            <a:r>
              <a:rPr lang="en-GB" dirty="0" smtClean="0"/>
              <a:t>1981: </a:t>
            </a:r>
            <a:r>
              <a:rPr lang="en-GB" dirty="0" err="1" smtClean="0"/>
              <a:t>D.I.</a:t>
            </a:r>
            <a:r>
              <a:rPr lang="en-GB" dirty="0" smtClean="0"/>
              <a:t> Khan Radio Station 10 KW/MW</a:t>
            </a:r>
            <a:endParaRPr lang="en-US" dirty="0" smtClean="0"/>
          </a:p>
          <a:p>
            <a:pPr algn="just"/>
            <a:r>
              <a:rPr lang="en-GB" dirty="0" smtClean="0"/>
              <a:t>1981: </a:t>
            </a:r>
            <a:r>
              <a:rPr lang="en-GB" dirty="0" err="1" smtClean="0"/>
              <a:t>Khuzdar</a:t>
            </a:r>
            <a:r>
              <a:rPr lang="en-GB" dirty="0" smtClean="0"/>
              <a:t> Radio Station 250 W/MW</a:t>
            </a:r>
            <a:endParaRPr lang="en-US" dirty="0" smtClean="0"/>
          </a:p>
          <a:p>
            <a:pPr algn="just"/>
            <a:r>
              <a:rPr lang="en-GB" dirty="0" smtClean="0"/>
              <a:t>Sept 1982: </a:t>
            </a:r>
            <a:r>
              <a:rPr lang="en-GB" dirty="0" err="1" smtClean="0"/>
              <a:t>Faislabad</a:t>
            </a:r>
            <a:r>
              <a:rPr lang="en-GB" dirty="0" smtClean="0"/>
              <a:t> Radio Station 250 W/MW</a:t>
            </a:r>
            <a:endParaRPr lang="en-US" dirty="0" smtClean="0"/>
          </a:p>
          <a:p>
            <a:pPr algn="just"/>
            <a:r>
              <a:rPr lang="en-GB" dirty="0" smtClean="0"/>
              <a:t>May 1986: New </a:t>
            </a:r>
            <a:r>
              <a:rPr lang="en-GB" dirty="0" err="1" smtClean="0"/>
              <a:t>BH</a:t>
            </a:r>
            <a:r>
              <a:rPr lang="en-GB" dirty="0" smtClean="0"/>
              <a:t> at </a:t>
            </a:r>
            <a:r>
              <a:rPr lang="en-GB" dirty="0" err="1" smtClean="0"/>
              <a:t>Khairpur</a:t>
            </a:r>
            <a:endParaRPr lang="en-US" dirty="0" smtClean="0"/>
          </a:p>
          <a:p>
            <a:pPr algn="just"/>
            <a:r>
              <a:rPr lang="en-GB" dirty="0" smtClean="0"/>
              <a:t>1989: </a:t>
            </a:r>
            <a:r>
              <a:rPr lang="en-GB" dirty="0" err="1" smtClean="0"/>
              <a:t>Sibi</a:t>
            </a:r>
            <a:r>
              <a:rPr lang="en-GB" dirty="0" smtClean="0"/>
              <a:t> Relay Station - 250 W Trans</a:t>
            </a:r>
            <a:endParaRPr lang="en-US" dirty="0" smtClean="0"/>
          </a:p>
          <a:p>
            <a:pPr algn="just"/>
            <a:r>
              <a:rPr lang="en-GB" dirty="0" smtClean="0"/>
              <a:t>1989: </a:t>
            </a:r>
            <a:r>
              <a:rPr lang="en-GB" dirty="0" err="1" smtClean="0"/>
              <a:t>Abbotabad</a:t>
            </a:r>
            <a:r>
              <a:rPr lang="en-GB" dirty="0" smtClean="0"/>
              <a:t> Relay Station 250 W/Trans</a:t>
            </a:r>
            <a:endParaRPr lang="en-US" dirty="0" smtClean="0"/>
          </a:p>
          <a:p>
            <a:pPr algn="just"/>
            <a:r>
              <a:rPr lang="en-GB" dirty="0" smtClean="0"/>
              <a:t>Aug 1993: </a:t>
            </a:r>
            <a:r>
              <a:rPr lang="en-GB" dirty="0" err="1" smtClean="0"/>
              <a:t>Chittral</a:t>
            </a:r>
            <a:r>
              <a:rPr lang="en-GB" dirty="0" smtClean="0"/>
              <a:t> Radio Station 1 KW/FM Trans</a:t>
            </a:r>
            <a:endParaRPr lang="en-US" dirty="0" smtClean="0"/>
          </a:p>
          <a:p>
            <a:pPr algn="just"/>
            <a:r>
              <a:rPr lang="en-GB" dirty="0" smtClean="0"/>
              <a:t>1996: </a:t>
            </a:r>
            <a:r>
              <a:rPr lang="en-GB" dirty="0" err="1" smtClean="0"/>
              <a:t>Loralai</a:t>
            </a:r>
            <a:r>
              <a:rPr lang="en-GB" dirty="0" smtClean="0"/>
              <a:t> Radio Station 10 KW/MW</a:t>
            </a:r>
            <a:endParaRPr lang="en-US" dirty="0" smtClean="0"/>
          </a:p>
          <a:p>
            <a:pPr algn="just"/>
            <a:r>
              <a:rPr lang="en-GB" dirty="0" smtClean="0"/>
              <a:t>1996: </a:t>
            </a:r>
            <a:r>
              <a:rPr lang="en-GB" dirty="0" err="1" smtClean="0"/>
              <a:t>Zhob</a:t>
            </a:r>
            <a:r>
              <a:rPr lang="en-GB" dirty="0" smtClean="0"/>
              <a:t> Radio Station 10 KW/MW</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History of television</a:t>
            </a:r>
            <a:endParaRPr lang="en-US" sz="4400"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History of television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latin typeface="Calibri" pitchFamily="34" charset="0"/>
                <a:cs typeface="Calibri" pitchFamily="34" charset="0"/>
              </a:rPr>
              <a:t>Invention of TV was a collective work of different people</a:t>
            </a:r>
          </a:p>
          <a:p>
            <a:pPr algn="just"/>
            <a:r>
              <a:rPr lang="en-US" dirty="0" smtClean="0">
                <a:latin typeface="Calibri" pitchFamily="34" charset="0"/>
                <a:cs typeface="Calibri" pitchFamily="34" charset="0"/>
              </a:rPr>
              <a:t>Inventors from all over the world had been working on transmitting pictures or objects onto a screen since the 1830’s, but the first physical television didn’t evolve until the 1900’s</a:t>
            </a:r>
          </a:p>
          <a:p>
            <a:pPr algn="just"/>
            <a:r>
              <a:rPr lang="en-US" dirty="0" smtClean="0">
                <a:latin typeface="Calibri" pitchFamily="34" charset="0"/>
                <a:cs typeface="Calibri" pitchFamily="34" charset="0"/>
              </a:rPr>
              <a:t>German inventor named Paul Nipkow invented the first rotating disk that would allow pictures to transmit over wire in 1884</a:t>
            </a:r>
          </a:p>
          <a:p>
            <a:pPr algn="just"/>
            <a:r>
              <a:rPr lang="en-US" dirty="0" smtClean="0">
                <a:latin typeface="Calibri" pitchFamily="34" charset="0"/>
                <a:cs typeface="Calibri" pitchFamily="34" charset="0"/>
              </a:rPr>
              <a:t>This discovery was the first electromechanical television scanning system in the world.</a:t>
            </a:r>
          </a:p>
          <a:p>
            <a:pPr algn="just"/>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Television set Pictures</a:t>
            </a:r>
            <a:endParaRPr lang="en-US" dirty="0"/>
          </a:p>
        </p:txBody>
      </p:sp>
      <p:pic>
        <p:nvPicPr>
          <p:cNvPr id="8" name="Content Placeholder 7" descr="images.jpg"/>
          <p:cNvPicPr>
            <a:picLocks noGrp="1" noChangeAspect="1"/>
          </p:cNvPicPr>
          <p:nvPr>
            <p:ph idx="1"/>
          </p:nvPr>
        </p:nvPicPr>
        <p:blipFill>
          <a:blip r:embed="rId2"/>
          <a:stretch>
            <a:fillRect/>
          </a:stretch>
        </p:blipFill>
        <p:spPr>
          <a:xfrm>
            <a:off x="685800" y="1752600"/>
            <a:ext cx="2971800" cy="2171700"/>
          </a:xfrm>
        </p:spPr>
      </p:pic>
      <p:pic>
        <p:nvPicPr>
          <p:cNvPr id="9" name="Picture 8" descr="saba.schauinsland.jpg"/>
          <p:cNvPicPr>
            <a:picLocks noChangeAspect="1"/>
          </p:cNvPicPr>
          <p:nvPr/>
        </p:nvPicPr>
        <p:blipFill>
          <a:blip r:embed="rId3"/>
          <a:stretch>
            <a:fillRect/>
          </a:stretch>
        </p:blipFill>
        <p:spPr>
          <a:xfrm>
            <a:off x="5029200" y="1676400"/>
            <a:ext cx="3057832" cy="2256971"/>
          </a:xfrm>
          <a:prstGeom prst="rect">
            <a:avLst/>
          </a:prstGeom>
        </p:spPr>
      </p:pic>
      <p:pic>
        <p:nvPicPr>
          <p:cNvPr id="11" name="Picture 3" descr="C:\Users\Rohail Anwar Khan\Desktop\180x225_hist_television_04.jpg"/>
          <p:cNvPicPr>
            <a:picLocks noChangeAspect="1" noChangeArrowheads="1"/>
          </p:cNvPicPr>
          <p:nvPr/>
        </p:nvPicPr>
        <p:blipFill>
          <a:blip r:embed="rId4" cstate="print"/>
          <a:srcRect/>
          <a:stretch>
            <a:fillRect/>
          </a:stretch>
        </p:blipFill>
        <p:spPr bwMode="auto">
          <a:xfrm>
            <a:off x="457200" y="4267200"/>
            <a:ext cx="2286000" cy="2247900"/>
          </a:xfrm>
          <a:prstGeom prst="rect">
            <a:avLst/>
          </a:prstGeom>
          <a:noFill/>
        </p:spPr>
      </p:pic>
      <p:pic>
        <p:nvPicPr>
          <p:cNvPr id="12" name="Picture 4" descr="C:\Users\Rohail Anwar Khan\Desktop\180x225_hist_television_02.jpg"/>
          <p:cNvPicPr>
            <a:picLocks noChangeAspect="1" noChangeArrowheads="1"/>
          </p:cNvPicPr>
          <p:nvPr/>
        </p:nvPicPr>
        <p:blipFill>
          <a:blip r:embed="rId5" cstate="print"/>
          <a:srcRect/>
          <a:stretch>
            <a:fillRect/>
          </a:stretch>
        </p:blipFill>
        <p:spPr bwMode="auto">
          <a:xfrm>
            <a:off x="3200400" y="4267200"/>
            <a:ext cx="1981200" cy="2286000"/>
          </a:xfrm>
          <a:prstGeom prst="rect">
            <a:avLst/>
          </a:prstGeom>
          <a:noFill/>
        </p:spPr>
      </p:pic>
      <p:pic>
        <p:nvPicPr>
          <p:cNvPr id="13" name="Picture 2" descr="C:\Users\Rohail Anwar Khan\Desktop\180x225_history_television_03.jpg"/>
          <p:cNvPicPr>
            <a:picLocks noChangeAspect="1" noChangeArrowheads="1"/>
          </p:cNvPicPr>
          <p:nvPr/>
        </p:nvPicPr>
        <p:blipFill>
          <a:blip r:embed="rId6" cstate="print"/>
          <a:srcRect/>
          <a:stretch>
            <a:fillRect/>
          </a:stretch>
        </p:blipFill>
        <p:spPr bwMode="auto">
          <a:xfrm>
            <a:off x="5867400" y="4267200"/>
            <a:ext cx="2133600" cy="2286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History of television</a:t>
            </a:r>
            <a:endParaRPr lang="en-US" dirty="0"/>
          </a:p>
        </p:txBody>
      </p:sp>
      <p:sp>
        <p:nvSpPr>
          <p:cNvPr id="3" name="Content Placeholder 2"/>
          <p:cNvSpPr>
            <a:spLocks noGrp="1"/>
          </p:cNvSpPr>
          <p:nvPr>
            <p:ph idx="1"/>
          </p:nvPr>
        </p:nvSpPr>
        <p:spPr/>
        <p:txBody>
          <a:bodyPr>
            <a:normAutofit/>
          </a:bodyPr>
          <a:lstStyle/>
          <a:p>
            <a:pPr algn="just"/>
            <a:r>
              <a:rPr lang="en-US" dirty="0" smtClean="0">
                <a:latin typeface="Calibri" pitchFamily="34" charset="0"/>
                <a:cs typeface="Calibri" pitchFamily="34" charset="0"/>
              </a:rPr>
              <a:t>The earliest proposal was in 1908, in a paper by A. A. Campbell-</a:t>
            </a:r>
            <a:r>
              <a:rPr lang="en-US" dirty="0" err="1" smtClean="0">
                <a:latin typeface="Calibri" pitchFamily="34" charset="0"/>
                <a:cs typeface="Calibri" pitchFamily="34" charset="0"/>
              </a:rPr>
              <a:t>Swinton</a:t>
            </a:r>
            <a:r>
              <a:rPr lang="en-US" dirty="0" smtClean="0">
                <a:latin typeface="Calibri" pitchFamily="34" charset="0"/>
                <a:cs typeface="Calibri" pitchFamily="34" charset="0"/>
              </a:rPr>
              <a:t> and postulated the use of cathode rays.</a:t>
            </a:r>
          </a:p>
          <a:p>
            <a:pPr algn="just"/>
            <a:r>
              <a:rPr lang="en-US" dirty="0" smtClean="0">
                <a:latin typeface="Calibri" pitchFamily="34" charset="0"/>
                <a:cs typeface="Calibri" pitchFamily="34" charset="0"/>
              </a:rPr>
              <a:t>The first practical demonstrations of television, though, were developed using electromechanical methods to scan, transmit, and reproduce an image.</a:t>
            </a:r>
          </a:p>
          <a:p>
            <a:pPr algn="just"/>
            <a:r>
              <a:rPr lang="en-US" dirty="0" smtClean="0">
                <a:latin typeface="Calibri" pitchFamily="34" charset="0"/>
                <a:cs typeface="Calibri" pitchFamily="34" charset="0"/>
              </a:rPr>
              <a:t> As electronic camera and display tubes were perfected, electromechanical television gave way to all-electronic systems in nearly all applications.</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Vladimir Zworykin</a:t>
            </a:r>
            <a:endParaRPr lang="en-US" dirty="0"/>
          </a:p>
        </p:txBody>
      </p:sp>
      <p:sp>
        <p:nvSpPr>
          <p:cNvPr id="3" name="Content Placeholder 2"/>
          <p:cNvSpPr>
            <a:spLocks noGrp="1"/>
          </p:cNvSpPr>
          <p:nvPr>
            <p:ph idx="1"/>
          </p:nvPr>
        </p:nvSpPr>
        <p:spPr/>
        <p:txBody>
          <a:bodyPr/>
          <a:lstStyle/>
          <a:p>
            <a:pPr algn="just"/>
            <a:r>
              <a:rPr lang="en-US" dirty="0" smtClean="0">
                <a:latin typeface="Calibri" pitchFamily="34" charset="0"/>
                <a:cs typeface="Calibri" pitchFamily="34" charset="0"/>
              </a:rPr>
              <a:t>Vladimir Zworykin invented the Cathode Ray tube, which he named the Kinescope and started a new era in the history of TV.</a:t>
            </a:r>
          </a:p>
          <a:p>
            <a:pPr algn="just">
              <a:buNone/>
            </a:pPr>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 Before the Kinescope, televisions in the 1920’s were mechanical.  The Cathode Ray tube was not only needed for transmission; this device transformed the television into an electronic device.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Jenkins</a:t>
            </a:r>
            <a:endParaRPr lang="en-US" dirty="0"/>
          </a:p>
        </p:txBody>
      </p:sp>
      <p:sp>
        <p:nvSpPr>
          <p:cNvPr id="3" name="Content Placeholder 2"/>
          <p:cNvSpPr>
            <a:spLocks noGrp="1"/>
          </p:cNvSpPr>
          <p:nvPr>
            <p:ph idx="1"/>
          </p:nvPr>
        </p:nvSpPr>
        <p:spPr/>
        <p:txBody>
          <a:bodyPr>
            <a:normAutofit/>
          </a:bodyPr>
          <a:lstStyle/>
          <a:p>
            <a:pPr algn="just"/>
            <a:r>
              <a:rPr lang="en-US" dirty="0" smtClean="0">
                <a:latin typeface="Calibri" pitchFamily="34" charset="0"/>
                <a:cs typeface="Calibri" pitchFamily="34" charset="0"/>
              </a:rPr>
              <a:t>Charles Jenkins invented a mechanical television that he called “radio vision,” which was said to have transmitted one of the first moving images in 1923</a:t>
            </a:r>
          </a:p>
          <a:p>
            <a:pPr algn="just"/>
            <a:r>
              <a:rPr lang="en-US" dirty="0" smtClean="0">
                <a:latin typeface="Calibri" pitchFamily="34" charset="0"/>
                <a:cs typeface="Calibri" pitchFamily="34" charset="0"/>
              </a:rPr>
              <a:t>This American inventor went on to promote his theories in the technology of the television along with other inventors when they transmitted the first live pictures onto a screen</a:t>
            </a:r>
          </a:p>
          <a:p>
            <a:pPr algn="just"/>
            <a:r>
              <a:rPr lang="en-US" dirty="0" smtClean="0">
                <a:latin typeface="Calibri" pitchFamily="34" charset="0"/>
                <a:cs typeface="Calibri" pitchFamily="34" charset="0"/>
              </a:rPr>
              <a:t>This pilgrim in the history of the television is also famous for creating the first television station in North America.</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Baird</a:t>
            </a:r>
            <a:endParaRPr lang="en-US" dirty="0"/>
          </a:p>
        </p:txBody>
      </p:sp>
      <p:sp>
        <p:nvSpPr>
          <p:cNvPr id="3" name="Content Placeholder 2"/>
          <p:cNvSpPr>
            <a:spLocks noGrp="1"/>
          </p:cNvSpPr>
          <p:nvPr>
            <p:ph idx="1"/>
          </p:nvPr>
        </p:nvSpPr>
        <p:spPr/>
        <p:txBody>
          <a:bodyPr/>
          <a:lstStyle/>
          <a:p>
            <a:pPr algn="just"/>
            <a:r>
              <a:rPr lang="en-US" dirty="0" smtClean="0">
                <a:latin typeface="Calibri" pitchFamily="34" charset="0"/>
                <a:cs typeface="Calibri" pitchFamily="34" charset="0"/>
              </a:rPr>
              <a:t>John Baird became famous when he invented the first pictures in motion that were televised in Europe in 1924</a:t>
            </a:r>
          </a:p>
          <a:p>
            <a:pPr algn="just"/>
            <a:r>
              <a:rPr lang="en-US" dirty="0" smtClean="0">
                <a:latin typeface="Calibri" pitchFamily="34" charset="0"/>
                <a:cs typeface="Calibri" pitchFamily="34" charset="0"/>
              </a:rPr>
              <a:t> He later transmitted the human face onto a screen, and during World War II invented the first color picture tube</a:t>
            </a:r>
          </a:p>
          <a:p>
            <a:pPr algn="just"/>
            <a:r>
              <a:rPr lang="en-US" dirty="0" smtClean="0">
                <a:latin typeface="Calibri" pitchFamily="34" charset="0"/>
                <a:cs typeface="Calibri" pitchFamily="34" charset="0"/>
              </a:rPr>
              <a:t>While it would be some time before color TV became a staple in American households, his contribution to the history of TV was enormous.</a:t>
            </a:r>
          </a:p>
          <a:p>
            <a:pPr algn="just"/>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 Farnsworth</a:t>
            </a:r>
            <a:endParaRPr lang="en-US" dirty="0"/>
          </a:p>
        </p:txBody>
      </p:sp>
      <p:sp>
        <p:nvSpPr>
          <p:cNvPr id="3" name="Content Placeholder 2"/>
          <p:cNvSpPr>
            <a:spLocks noGrp="1"/>
          </p:cNvSpPr>
          <p:nvPr>
            <p:ph idx="1"/>
          </p:nvPr>
        </p:nvSpPr>
        <p:spPr/>
        <p:txBody>
          <a:bodyPr/>
          <a:lstStyle/>
          <a:p>
            <a:pPr algn="just"/>
            <a:r>
              <a:rPr lang="en-US" dirty="0" smtClean="0">
                <a:latin typeface="Calibri" pitchFamily="34" charset="0"/>
                <a:cs typeface="Calibri" pitchFamily="34" charset="0"/>
              </a:rPr>
              <a:t>Finally, an American farmer named Philo Farnsworth made a breakthrough in the history of TV at the age of 13, when he discovered a way to transmit images onto a screen by the use of 60 horizontal lines,</a:t>
            </a:r>
          </a:p>
          <a:p>
            <a:pPr algn="just"/>
            <a:r>
              <a:rPr lang="en-US" dirty="0" smtClean="0">
                <a:latin typeface="Calibri" pitchFamily="34" charset="0"/>
                <a:cs typeface="Calibri" pitchFamily="34" charset="0"/>
              </a:rPr>
              <a:t>It made picture clear</a:t>
            </a:r>
          </a:p>
          <a:p>
            <a:pPr algn="just"/>
            <a:r>
              <a:rPr lang="en-US" dirty="0" smtClean="0">
                <a:latin typeface="Calibri" pitchFamily="34" charset="0"/>
                <a:cs typeface="Calibri" pitchFamily="34" charset="0"/>
              </a:rPr>
              <a:t>Farnsworth also invented over 165 devices, including the dissector tube, which became the groundwork for televisions we use today.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The Roots of Radio</a:t>
            </a:r>
            <a:endParaRPr lang="en-US" sz="4000" dirty="0"/>
          </a:p>
        </p:txBody>
      </p:sp>
      <p:sp>
        <p:nvSpPr>
          <p:cNvPr id="3" name="Content Placeholder 2"/>
          <p:cNvSpPr>
            <a:spLocks noGrp="1"/>
          </p:cNvSpPr>
          <p:nvPr>
            <p:ph idx="1"/>
          </p:nvPr>
        </p:nvSpPr>
        <p:spPr/>
        <p:txBody>
          <a:bodyPr>
            <a:normAutofit fontScale="92500" lnSpcReduction="10000"/>
          </a:bodyPr>
          <a:lstStyle/>
          <a:p>
            <a:pPr algn="just"/>
            <a:r>
              <a:rPr lang="en-GB" dirty="0" smtClean="0"/>
              <a:t>During the 1860s, Scottish physicist, James Clerk Maxwell predicted the existence of radio waves.</a:t>
            </a:r>
          </a:p>
          <a:p>
            <a:pPr algn="just"/>
            <a:r>
              <a:rPr lang="en-GB" dirty="0" smtClean="0"/>
              <a:t>In 1886, German physicist, Heinrich Rudolph Hertz demonstrated that rapid variations of electric current could be projected into space in the form of radio waves similar to those of light and heat.</a:t>
            </a:r>
            <a:endParaRPr lang="en-US" dirty="0" smtClean="0"/>
          </a:p>
          <a:p>
            <a:pPr algn="just"/>
            <a:r>
              <a:rPr lang="en-GB" dirty="0" smtClean="0"/>
              <a:t>In 1866, </a:t>
            </a:r>
            <a:r>
              <a:rPr lang="en-GB" dirty="0" err="1" smtClean="0"/>
              <a:t>Mahlon</a:t>
            </a:r>
            <a:r>
              <a:rPr lang="en-GB" dirty="0" smtClean="0"/>
              <a:t> Loomis, an American dentist, successfully demonstrated "wireless telegraphy." Loomis was able to make a meter connected to one kite cause another one to move, marking the first known instance of wireless aerial communication.</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Television</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latin typeface="Calibri" pitchFamily="34" charset="0"/>
                <a:cs typeface="Calibri" pitchFamily="34" charset="0"/>
              </a:rPr>
              <a:t>On early TV’s,  you could only watch a play on a screen the size of a dollar coin</a:t>
            </a:r>
          </a:p>
          <a:p>
            <a:pPr algn="just"/>
            <a:r>
              <a:rPr lang="en-US" dirty="0" smtClean="0">
                <a:latin typeface="Calibri" pitchFamily="34" charset="0"/>
                <a:cs typeface="Calibri" pitchFamily="34" charset="0"/>
              </a:rPr>
              <a:t>The actors also had to take turns in front of the camera, because the screen was only big enough to see one person at a time.</a:t>
            </a:r>
          </a:p>
          <a:p>
            <a:pPr algn="just"/>
            <a:r>
              <a:rPr lang="en-US" dirty="0" smtClean="0">
                <a:latin typeface="Calibri" pitchFamily="34" charset="0"/>
                <a:cs typeface="Calibri" pitchFamily="34" charset="0"/>
              </a:rPr>
              <a:t> In 1931 Allen B. Du Mont made the first commercially practical and durable CRT for television</a:t>
            </a:r>
          </a:p>
          <a:p>
            <a:pPr algn="just"/>
            <a:r>
              <a:rPr lang="en-US" dirty="0" smtClean="0">
                <a:latin typeface="Calibri" pitchFamily="34" charset="0"/>
                <a:cs typeface="Calibri" pitchFamily="34" charset="0"/>
              </a:rPr>
              <a:t>The CRT technology allowed TV screens to get bigger and better. But </a:t>
            </a:r>
            <a:r>
              <a:rPr lang="en-US" dirty="0" smtClean="0">
                <a:latin typeface="Calibri" pitchFamily="34" charset="0"/>
                <a:cs typeface="Calibri" pitchFamily="34" charset="0"/>
              </a:rPr>
              <a:t>all </a:t>
            </a:r>
            <a:r>
              <a:rPr lang="en-US" dirty="0" smtClean="0">
                <a:latin typeface="Calibri" pitchFamily="34" charset="0"/>
                <a:cs typeface="Calibri" pitchFamily="34" charset="0"/>
              </a:rPr>
              <a:t>televisions during these early years were black and white</a:t>
            </a:r>
          </a:p>
          <a:p>
            <a:pPr algn="just"/>
            <a:r>
              <a:rPr lang="en-US" dirty="0" smtClean="0">
                <a:latin typeface="Calibri" pitchFamily="34" charset="0"/>
                <a:cs typeface="Calibri" pitchFamily="34" charset="0"/>
              </a:rPr>
              <a:t> It wasn't until 1953 that the introduction of the first color TV broadcasts occurred and manufacturers raced to make color TVs for eager consumers.</a:t>
            </a:r>
          </a:p>
          <a:p>
            <a:pPr algn="just"/>
            <a:r>
              <a:rPr lang="en-US" dirty="0" smtClean="0">
                <a:latin typeface="Calibri" pitchFamily="34" charset="0"/>
                <a:cs typeface="Calibri" pitchFamily="34" charset="0"/>
              </a:rPr>
              <a:t> Most people did not get a color TV until the mid 60's.</a:t>
            </a:r>
          </a:p>
          <a:p>
            <a:pPr algn="just"/>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Commercial Televisions</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People feared the new technology, thinking that televisions could transmit personal conversations onto the TV</a:t>
            </a:r>
          </a:p>
          <a:p>
            <a:pPr algn="just"/>
            <a:r>
              <a:rPr lang="en-US" dirty="0" smtClean="0"/>
              <a:t>The 1928 Baird model mechanical television sets were introduced to the public at the “Olympia” Radio Exhibition in 1929</a:t>
            </a:r>
          </a:p>
          <a:p>
            <a:pPr algn="just"/>
            <a:r>
              <a:rPr lang="en-US" dirty="0" smtClean="0"/>
              <a:t>These mechanical TV sets projected orange-red blurry images on a screen about the size of a dollar coin.</a:t>
            </a:r>
          </a:p>
          <a:p>
            <a:pPr algn="just"/>
            <a:r>
              <a:rPr lang="en-US" dirty="0" smtClean="0"/>
              <a:t>The first televisions sold for about fifty-five dollars, which only people of wealth could afford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Television in the United Kingdom</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Public television broadcasting started in the United Kingdom in 1936</a:t>
            </a:r>
          </a:p>
          <a:p>
            <a:pPr algn="just"/>
            <a:r>
              <a:rPr lang="en-US" dirty="0" smtClean="0"/>
              <a:t>collection of free and subscription services with 480 channels</a:t>
            </a:r>
          </a:p>
          <a:p>
            <a:pPr algn="just">
              <a:buNone/>
            </a:pPr>
            <a:endParaRPr lang="en-US" dirty="0" smtClean="0"/>
          </a:p>
          <a:p>
            <a:pPr algn="just"/>
            <a:r>
              <a:rPr lang="en-US" dirty="0" smtClean="0"/>
              <a:t>The UK's five most watched channels</a:t>
            </a:r>
            <a:r>
              <a:rPr lang="en-GB" dirty="0" smtClean="0"/>
              <a:t> </a:t>
            </a:r>
          </a:p>
          <a:p>
            <a:pPr algn="just"/>
            <a:r>
              <a:rPr lang="en-US" dirty="0" smtClean="0"/>
              <a:t>BBC One </a:t>
            </a:r>
            <a:endParaRPr lang="en-GB" dirty="0" smtClean="0"/>
          </a:p>
          <a:p>
            <a:pPr algn="just"/>
            <a:r>
              <a:rPr lang="en-US" dirty="0" smtClean="0"/>
              <a:t>BBC Two</a:t>
            </a:r>
          </a:p>
          <a:p>
            <a:pPr algn="just"/>
            <a:r>
              <a:rPr lang="en-US" dirty="0" smtClean="0"/>
              <a:t>ITV</a:t>
            </a:r>
          </a:p>
          <a:p>
            <a:pPr algn="just"/>
            <a:r>
              <a:rPr lang="en-US" dirty="0" smtClean="0"/>
              <a:t> Channel 4</a:t>
            </a:r>
          </a:p>
          <a:p>
            <a:pPr algn="just"/>
            <a:r>
              <a:rPr lang="en-US" dirty="0" smtClean="0"/>
              <a:t>Channel 5</a:t>
            </a:r>
            <a:endParaRPr lang="en-GB"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Television in the United States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Decentralized, market-oriented television system </a:t>
            </a:r>
          </a:p>
          <a:p>
            <a:pPr algn="just"/>
            <a:r>
              <a:rPr lang="en-US" dirty="0" smtClean="0"/>
              <a:t>No national broadcast programming service </a:t>
            </a:r>
          </a:p>
          <a:p>
            <a:pPr algn="just"/>
            <a:r>
              <a:rPr lang="en-US" dirty="0" smtClean="0"/>
              <a:t>five major U.S. networks are NBC, CBS, ABC, Fox, and The CW</a:t>
            </a:r>
          </a:p>
          <a:p>
            <a:pPr algn="just"/>
            <a:r>
              <a:rPr lang="en-US" i="1" dirty="0" smtClean="0"/>
              <a:t>Independent Channels</a:t>
            </a:r>
            <a:endParaRPr lang="en-US" dirty="0" smtClean="0"/>
          </a:p>
          <a:p>
            <a:pPr algn="just"/>
            <a:r>
              <a:rPr lang="en-US" i="1" dirty="0" smtClean="0"/>
              <a:t>The Oprah Winfrey Show</a:t>
            </a:r>
          </a:p>
          <a:p>
            <a:pPr algn="just"/>
            <a:r>
              <a:rPr lang="en-US" i="1" dirty="0" smtClean="0"/>
              <a:t>reality television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Television</a:t>
            </a:r>
            <a:endParaRPr lang="en-US" dirty="0"/>
          </a:p>
        </p:txBody>
      </p:sp>
      <p:sp>
        <p:nvSpPr>
          <p:cNvPr id="3" name="Content Placeholder 2"/>
          <p:cNvSpPr>
            <a:spLocks noGrp="1"/>
          </p:cNvSpPr>
          <p:nvPr>
            <p:ph idx="1"/>
          </p:nvPr>
        </p:nvSpPr>
        <p:spPr>
          <a:xfrm>
            <a:off x="457200" y="1600200"/>
            <a:ext cx="5410200" cy="4709160"/>
          </a:xfrm>
        </p:spPr>
        <p:txBody>
          <a:bodyPr>
            <a:normAutofit fontScale="92500"/>
          </a:bodyPr>
          <a:lstStyle/>
          <a:p>
            <a:pPr algn="just"/>
            <a:r>
              <a:rPr lang="en-US" dirty="0" smtClean="0">
                <a:latin typeface="Calibri" pitchFamily="34" charset="0"/>
                <a:cs typeface="Calibri" pitchFamily="34" charset="0"/>
              </a:rPr>
              <a:t>A television set, also called a television, TV set, TV, or "</a:t>
            </a:r>
            <a:r>
              <a:rPr lang="en-US" dirty="0" err="1" smtClean="0">
                <a:latin typeface="Calibri" pitchFamily="34" charset="0"/>
                <a:cs typeface="Calibri" pitchFamily="34" charset="0"/>
              </a:rPr>
              <a:t>Telly</a:t>
            </a:r>
            <a:r>
              <a:rPr lang="en-US" dirty="0" smtClean="0">
                <a:latin typeface="Calibri" pitchFamily="34" charset="0"/>
                <a:cs typeface="Calibri" pitchFamily="34" charset="0"/>
              </a:rPr>
              <a:t>" (UK) is a device that combines a tuner, display, and speakers for the purpose of viewing television.</a:t>
            </a:r>
          </a:p>
          <a:p>
            <a:pPr algn="just">
              <a:buNone/>
            </a:pPr>
            <a:endParaRPr lang="en-US" dirty="0" smtClean="0">
              <a:latin typeface="Calibri" pitchFamily="34" charset="0"/>
              <a:cs typeface="Calibri" pitchFamily="34" charset="0"/>
            </a:endParaRPr>
          </a:p>
          <a:p>
            <a:pPr algn="just"/>
            <a:r>
              <a:rPr lang="en-US" dirty="0" smtClean="0">
                <a:latin typeface="Calibri" pitchFamily="34" charset="0"/>
                <a:cs typeface="Calibri" pitchFamily="34" charset="0"/>
              </a:rPr>
              <a:t>Television sets became a popular consumer product after the Second World War, using vacuum tubes and cathode ray tube displays.</a:t>
            </a:r>
            <a:endParaRPr lang="en-US" dirty="0">
              <a:latin typeface="Calibri" pitchFamily="34" charset="0"/>
              <a:cs typeface="Calibri" pitchFamily="34" charset="0"/>
            </a:endParaRPr>
          </a:p>
        </p:txBody>
      </p:sp>
      <p:pic>
        <p:nvPicPr>
          <p:cNvPr id="4" name="Picture 3" descr="320px-Hd_tv_samsung_LE26R41BD.jpg"/>
          <p:cNvPicPr>
            <a:picLocks noChangeAspect="1"/>
          </p:cNvPicPr>
          <p:nvPr/>
        </p:nvPicPr>
        <p:blipFill>
          <a:blip r:embed="rId2"/>
          <a:stretch>
            <a:fillRect/>
          </a:stretch>
        </p:blipFill>
        <p:spPr>
          <a:xfrm>
            <a:off x="6019800" y="2286000"/>
            <a:ext cx="2895600" cy="2971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Modern Television</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457200" y="1600200"/>
            <a:ext cx="5410200" cy="4709160"/>
          </a:xfrm>
        </p:spPr>
        <p:txBody>
          <a:bodyPr>
            <a:normAutofit lnSpcReduction="10000"/>
          </a:bodyPr>
          <a:lstStyle/>
          <a:p>
            <a:pPr algn="just"/>
            <a:r>
              <a:rPr lang="en-US" dirty="0" smtClean="0">
                <a:latin typeface="Calibri" pitchFamily="34" charset="0"/>
                <a:cs typeface="Calibri" pitchFamily="34" charset="0"/>
              </a:rPr>
              <a:t>After 1953, television became more </a:t>
            </a:r>
            <a:r>
              <a:rPr lang="en-US" dirty="0" smtClean="0">
                <a:latin typeface="Calibri" pitchFamily="34" charset="0"/>
                <a:cs typeface="Calibri" pitchFamily="34" charset="0"/>
              </a:rPr>
              <a:t>popular </a:t>
            </a:r>
            <a:r>
              <a:rPr lang="en-US" dirty="0" smtClean="0">
                <a:latin typeface="Calibri" pitchFamily="34" charset="0"/>
                <a:cs typeface="Calibri" pitchFamily="34" charset="0"/>
              </a:rPr>
              <a:t>and common among the masses.</a:t>
            </a:r>
          </a:p>
          <a:p>
            <a:pPr algn="just"/>
            <a:r>
              <a:rPr lang="en-US" dirty="0" smtClean="0">
                <a:latin typeface="Calibri" pitchFamily="34" charset="0"/>
                <a:cs typeface="Calibri" pitchFamily="34" charset="0"/>
              </a:rPr>
              <a:t>People started keeping TV set in their houses as the an outdoor antenna became most common feature of suburban homes.</a:t>
            </a:r>
          </a:p>
          <a:p>
            <a:pPr algn="just"/>
            <a:r>
              <a:rPr lang="en-US" dirty="0" smtClean="0">
                <a:latin typeface="Calibri" pitchFamily="34" charset="0"/>
                <a:cs typeface="Calibri" pitchFamily="34" charset="0"/>
              </a:rPr>
              <a:t>The shape of the television also changed in the modern era, it became more slim and light in weight.</a:t>
            </a:r>
            <a:endParaRPr lang="en-US" dirty="0">
              <a:latin typeface="Calibri" pitchFamily="34" charset="0"/>
              <a:cs typeface="Calibri" pitchFamily="34" charset="0"/>
            </a:endParaRPr>
          </a:p>
        </p:txBody>
      </p:sp>
      <p:pic>
        <p:nvPicPr>
          <p:cNvPr id="4" name="Picture 3" descr="34777_LG_FHD_LCD_TV_26LK330.jpg"/>
          <p:cNvPicPr>
            <a:picLocks noChangeAspect="1"/>
          </p:cNvPicPr>
          <p:nvPr/>
        </p:nvPicPr>
        <p:blipFill>
          <a:blip r:embed="rId2"/>
          <a:stretch>
            <a:fillRect/>
          </a:stretch>
        </p:blipFill>
        <p:spPr>
          <a:xfrm>
            <a:off x="6248400" y="2133600"/>
            <a:ext cx="2590800" cy="2971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Modern Television</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lnSpcReduction="10000"/>
          </a:bodyPr>
          <a:lstStyle/>
          <a:p>
            <a:pPr algn="just"/>
            <a:r>
              <a:rPr lang="en-US" dirty="0" smtClean="0">
                <a:latin typeface="Calibri" pitchFamily="34" charset="0"/>
                <a:cs typeface="Calibri" pitchFamily="34" charset="0"/>
              </a:rPr>
              <a:t>Modern television sets incorporate liquid-crystal flat-screen displays, solid-state circuits and microprocessor controls.</a:t>
            </a:r>
          </a:p>
          <a:p>
            <a:pPr algn="just"/>
            <a:r>
              <a:rPr lang="en-US" dirty="0" smtClean="0">
                <a:latin typeface="Calibri" pitchFamily="34" charset="0"/>
                <a:cs typeface="Calibri" pitchFamily="34" charset="0"/>
              </a:rPr>
              <a:t>They can interface with a variety of video signal sources, allowing the user to view broadcast and subscription cable TV signals or satellite television.</a:t>
            </a:r>
          </a:p>
          <a:p>
            <a:pPr algn="just"/>
            <a:r>
              <a:rPr lang="en-US" dirty="0" smtClean="0">
                <a:latin typeface="Calibri" pitchFamily="34" charset="0"/>
                <a:cs typeface="Calibri" pitchFamily="34" charset="0"/>
              </a:rPr>
              <a:t>They can also display recorded material on DVD disks or VHS tape, or less common devices such as home security systems, and even over-the-air broadcasts received through an indoor or outdoor antenna.</a:t>
            </a:r>
            <a:endParaRPr lang="en-US" dirty="0">
              <a:latin typeface="Calibri" pitchFamily="34" charset="0"/>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Modern Television</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algn="just"/>
            <a:r>
              <a:rPr lang="en-US" dirty="0" smtClean="0">
                <a:latin typeface="Calibri" pitchFamily="34" charset="0"/>
                <a:cs typeface="Calibri" pitchFamily="34" charset="0"/>
              </a:rPr>
              <a:t>The screen of the television converted to LCD (liquid crystal display) and now emerging technology is LED, which consume less electricity and it efficiency is more.</a:t>
            </a:r>
          </a:p>
          <a:p>
            <a:pPr algn="just"/>
            <a:r>
              <a:rPr lang="en-US" dirty="0" smtClean="0">
                <a:latin typeface="Calibri" pitchFamily="34" charset="0"/>
                <a:cs typeface="Calibri" pitchFamily="34" charset="0"/>
              </a:rPr>
              <a:t>Also emerging televisions are now smart TVs, which can process things and also gives you variety of things to do at the same time, having processor and board, such as synchronizing, video calling, retina display, touch display screen LCD and auto features, especial OS – operating system is installed in it.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600" dirty="0" smtClean="0">
                <a:latin typeface="Calibri" pitchFamily="34" charset="0"/>
                <a:cs typeface="Calibri" pitchFamily="34" charset="0"/>
              </a:rPr>
              <a:t>World Program History</a:t>
            </a:r>
            <a:r>
              <a:rPr lang="en-US" sz="4600" dirty="0" smtClean="0"/>
              <a:t/>
            </a:r>
            <a:br>
              <a:rPr lang="en-US" sz="4600" dirty="0" smtClean="0"/>
            </a:br>
            <a:endParaRPr lang="en-US" sz="4600" dirty="0"/>
          </a:p>
        </p:txBody>
      </p:sp>
      <p:sp>
        <p:nvSpPr>
          <p:cNvPr id="3" name="Content Placeholder 2"/>
          <p:cNvSpPr>
            <a:spLocks noGrp="1"/>
          </p:cNvSpPr>
          <p:nvPr>
            <p:ph idx="1"/>
          </p:nvPr>
        </p:nvSpPr>
        <p:spPr/>
        <p:txBody>
          <a:bodyPr>
            <a:normAutofit lnSpcReduction="10000"/>
          </a:bodyPr>
          <a:lstStyle/>
          <a:p>
            <a:pPr algn="just"/>
            <a:r>
              <a:rPr lang="en-US" dirty="0" smtClean="0">
                <a:latin typeface="Calibri" pitchFamily="34" charset="0"/>
                <a:cs typeface="Calibri" pitchFamily="34" charset="0"/>
              </a:rPr>
              <a:t>Sept. 11, 1928. First play broadcast by television, "The Queen's Messenger," on W2XAD. The event was reported on page 1 of the New York Times the next day.</a:t>
            </a:r>
          </a:p>
          <a:p>
            <a:pPr algn="just"/>
            <a:r>
              <a:rPr lang="en-US" dirty="0" smtClean="0">
                <a:latin typeface="Calibri" pitchFamily="34" charset="0"/>
                <a:cs typeface="Calibri" pitchFamily="34" charset="0"/>
              </a:rPr>
              <a:t>The show ran for about 80 minutes and the sound was carried on the General Electric's radio station. </a:t>
            </a:r>
          </a:p>
          <a:p>
            <a:pPr algn="just"/>
            <a:r>
              <a:rPr lang="en-US" dirty="0" smtClean="0">
                <a:latin typeface="Calibri" pitchFamily="34" charset="0"/>
                <a:cs typeface="Calibri" pitchFamily="34" charset="0"/>
              </a:rPr>
              <a:t>1929. Milton Berle appears in an experimental TV broadcast. Film of the appearance survives.</a:t>
            </a:r>
          </a:p>
          <a:p>
            <a:pPr algn="just"/>
            <a:r>
              <a:rPr lang="en-US" dirty="0" smtClean="0">
                <a:latin typeface="Calibri" pitchFamily="34" charset="0"/>
                <a:cs typeface="Calibri" pitchFamily="34" charset="0"/>
              </a:rPr>
              <a:t>May 11, 1929. The "first regularly scheduled TV broadcasts" begin (one source), three nights per week.</a:t>
            </a:r>
            <a:endParaRPr lang="en-US" dirty="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itchFamily="34" charset="0"/>
                <a:cs typeface="Calibri" pitchFamily="34" charset="0"/>
              </a:rPr>
              <a:t>World Program History</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latin typeface="Calibri" pitchFamily="34" charset="0"/>
                <a:cs typeface="Calibri" pitchFamily="34" charset="0"/>
              </a:rPr>
              <a:t>July 21, 1931. W2XAB New York (CBS) begins broadcasting the first regular seven-day-per-week TV broadcasting schedule in the U. S., 28 hours per week with live pickups and a wide variety of programs.</a:t>
            </a:r>
          </a:p>
          <a:p>
            <a:pPr algn="just"/>
            <a:r>
              <a:rPr lang="en-US" dirty="0" smtClean="0">
                <a:latin typeface="Calibri" pitchFamily="34" charset="0"/>
                <a:cs typeface="Calibri" pitchFamily="34" charset="0"/>
              </a:rPr>
              <a:t>The first broadcast included Mayor James J. Walker, Kate Smith, and George Gershwin.</a:t>
            </a:r>
          </a:p>
          <a:p>
            <a:pPr algn="just"/>
            <a:r>
              <a:rPr lang="en-US" dirty="0" smtClean="0">
                <a:latin typeface="Calibri" pitchFamily="34" charset="0"/>
                <a:cs typeface="Calibri" pitchFamily="34" charset="0"/>
              </a:rPr>
              <a:t>May 31, 1938. W2XBS telecasts the movie The Return of the Scarlet Pimpernel, starring Leslie Howard; the staff projectionist played the last reel out of order, ending the film 20 minutes early.</a:t>
            </a:r>
          </a:p>
          <a:p>
            <a:pPr algn="just"/>
            <a:r>
              <a:rPr lang="en-US" dirty="0" smtClean="0">
                <a:latin typeface="Calibri" pitchFamily="34" charset="0"/>
                <a:cs typeface="Calibri" pitchFamily="34" charset="0"/>
              </a:rPr>
              <a:t>After this incident, NBC could not obtain first-run movies for many years. </a:t>
            </a:r>
            <a:endParaRPr lang="en-US" dirty="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err="1" smtClean="0"/>
              <a:t>Guglielmo</a:t>
            </a:r>
            <a:r>
              <a:rPr lang="en-GB" sz="4000" dirty="0" smtClean="0"/>
              <a:t> Marconi</a:t>
            </a:r>
            <a:endParaRPr lang="en-US" sz="4000" dirty="0"/>
          </a:p>
        </p:txBody>
      </p:sp>
      <p:sp>
        <p:nvSpPr>
          <p:cNvPr id="3" name="Content Placeholder 2"/>
          <p:cNvSpPr>
            <a:spLocks noGrp="1"/>
          </p:cNvSpPr>
          <p:nvPr>
            <p:ph idx="1"/>
          </p:nvPr>
        </p:nvSpPr>
        <p:spPr/>
        <p:txBody>
          <a:bodyPr>
            <a:normAutofit/>
          </a:bodyPr>
          <a:lstStyle/>
          <a:p>
            <a:pPr algn="just"/>
            <a:r>
              <a:rPr lang="en-GB" dirty="0" err="1" smtClean="0"/>
              <a:t>Guglielmo</a:t>
            </a:r>
            <a:r>
              <a:rPr lang="en-GB" dirty="0" smtClean="0"/>
              <a:t> Marconi, an Italian inventor, proved the feasibility of radio communication. </a:t>
            </a:r>
          </a:p>
          <a:p>
            <a:pPr algn="just"/>
            <a:r>
              <a:rPr lang="en-GB" dirty="0" smtClean="0"/>
              <a:t>He sent and received his first radio signal in Italy in 1895. </a:t>
            </a:r>
          </a:p>
          <a:p>
            <a:pPr algn="just"/>
            <a:r>
              <a:rPr lang="en-GB" dirty="0" smtClean="0"/>
              <a:t>By 1899 he flashed the first wireless signal across the English Channel and two years later received the letter "S", telegraphed from England to Newfoundland. </a:t>
            </a:r>
          </a:p>
          <a:p>
            <a:pPr algn="just"/>
            <a:r>
              <a:rPr lang="en-GB" dirty="0" smtClean="0"/>
              <a:t>This was the first successful transatlantic radiotelegraph message in 1902.</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pitchFamily="34" charset="0"/>
                <a:cs typeface="Calibri" pitchFamily="34" charset="0"/>
              </a:rPr>
              <a:t>World Program History</a:t>
            </a:r>
            <a:endParaRPr lang="en-US" dirty="0"/>
          </a:p>
        </p:txBody>
      </p:sp>
      <p:sp>
        <p:nvSpPr>
          <p:cNvPr id="3" name="Content Placeholder 2"/>
          <p:cNvSpPr>
            <a:spLocks noGrp="1"/>
          </p:cNvSpPr>
          <p:nvPr>
            <p:ph idx="1"/>
          </p:nvPr>
        </p:nvSpPr>
        <p:spPr/>
        <p:txBody>
          <a:bodyPr/>
          <a:lstStyle/>
          <a:p>
            <a:pPr algn="just"/>
            <a:r>
              <a:rPr lang="en-US" dirty="0" smtClean="0"/>
              <a:t>April 30, 1939. President Roosevelt is the first President to appear on television, from the New York World's Fair on W2XBS, now transmitting on 45.25 MHz visual and 49.75 MHz aural.</a:t>
            </a:r>
          </a:p>
          <a:p>
            <a:pPr algn="just">
              <a:buNone/>
            </a:pPr>
            <a:endParaRPr lang="en-US" dirty="0" smtClean="0"/>
          </a:p>
          <a:p>
            <a:pPr algn="just"/>
            <a:r>
              <a:rPr lang="en-US" dirty="0" smtClean="0"/>
              <a:t>June 1, 1939. First heavyweight boxing match televised, Max Baer vs. Lou Nova, form Yankee Stadium</a:t>
            </a:r>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Calibri" pitchFamily="34" charset="0"/>
                <a:cs typeface="Calibri" pitchFamily="34" charset="0"/>
              </a:rPr>
              <a:t>History of TV in Pakistan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latin typeface="Calibri" pitchFamily="34" charset="0"/>
                <a:cs typeface="Calibri" pitchFamily="34" charset="0"/>
              </a:rPr>
              <a:t>On 26 November 1962, after an introduction by </a:t>
            </a:r>
            <a:r>
              <a:rPr lang="en-US" dirty="0" err="1" smtClean="0">
                <a:latin typeface="Calibri" pitchFamily="34" charset="0"/>
                <a:cs typeface="Calibri" pitchFamily="34" charset="0"/>
              </a:rPr>
              <a:t>Wajid</a:t>
            </a:r>
            <a:r>
              <a:rPr lang="en-US" dirty="0" smtClean="0">
                <a:latin typeface="Calibri" pitchFamily="34" charset="0"/>
                <a:cs typeface="Calibri" pitchFamily="34" charset="0"/>
              </a:rPr>
              <a:t> Ali, the first news were broadcast which beamed black and white transmission by the </a:t>
            </a:r>
            <a:r>
              <a:rPr lang="en-US" dirty="0" err="1" smtClean="0">
                <a:latin typeface="Calibri" pitchFamily="34" charset="0"/>
                <a:cs typeface="Calibri" pitchFamily="34" charset="0"/>
              </a:rPr>
              <a:t>PTV</a:t>
            </a:r>
            <a:r>
              <a:rPr lang="en-US" dirty="0" smtClean="0">
                <a:latin typeface="Calibri" pitchFamily="34" charset="0"/>
                <a:cs typeface="Calibri" pitchFamily="34" charset="0"/>
              </a:rPr>
              <a:t>.</a:t>
            </a:r>
          </a:p>
          <a:p>
            <a:r>
              <a:rPr lang="en-US" dirty="0" smtClean="0">
                <a:latin typeface="Calibri" pitchFamily="34" charset="0"/>
                <a:cs typeface="Calibri" pitchFamily="34" charset="0"/>
              </a:rPr>
              <a:t>Initially, transmission was live and as it is because no proper mechanism was there for recording and for display recorded programs.</a:t>
            </a:r>
          </a:p>
          <a:p>
            <a:r>
              <a:rPr lang="en-US" dirty="0" smtClean="0">
                <a:latin typeface="Calibri" pitchFamily="34" charset="0"/>
                <a:cs typeface="Calibri" pitchFamily="34" charset="0"/>
              </a:rPr>
              <a:t>Mostly, dramas and shows were performed live and telecasted, was no margin for mistake in the live programs.</a:t>
            </a:r>
          </a:p>
          <a:p>
            <a:r>
              <a:rPr lang="en-US" dirty="0" smtClean="0">
                <a:latin typeface="Calibri" pitchFamily="34" charset="0"/>
                <a:cs typeface="Calibri" pitchFamily="34" charset="0"/>
              </a:rPr>
              <a:t>All the transmissions were black and white, initially.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History of TV in Pakistan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The first program, formatted by Thomas Television International, telecast amateur programs with foreign films; </a:t>
            </a:r>
          </a:p>
          <a:p>
            <a:pPr algn="just"/>
            <a:r>
              <a:rPr lang="en-US" dirty="0" smtClean="0"/>
              <a:t>the television division in the Punjab Province was established with the help of United Nations Educational, Scientific and Cultural Organization (UNESCO), the Colombo Plan, and the Government of Japan.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History of TV in Pakistan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latin typeface="Calibri" pitchFamily="34" charset="0"/>
                <a:cs typeface="Calibri" pitchFamily="34" charset="0"/>
              </a:rPr>
              <a:t>The PTV remained under the private sector management but more than half of the shares were sold to Ministry of Information and Broadcasting in a fear that all shares would fall into the hands of government in the name of greater interest of the country.</a:t>
            </a:r>
          </a:p>
          <a:p>
            <a:pPr algn="just"/>
            <a:r>
              <a:rPr lang="en-US" dirty="0" smtClean="0">
                <a:latin typeface="Calibri" pitchFamily="34" charset="0"/>
                <a:cs typeface="Calibri" pitchFamily="34" charset="0"/>
              </a:rPr>
              <a:t>President Ayub Khan appointed Ubaid </a:t>
            </a:r>
            <a:r>
              <a:rPr lang="en-US" dirty="0" err="1" smtClean="0">
                <a:latin typeface="Calibri" pitchFamily="34" charset="0"/>
                <a:cs typeface="Calibri" pitchFamily="34" charset="0"/>
              </a:rPr>
              <a:t>ur</a:t>
            </a:r>
            <a:r>
              <a:rPr lang="en-US" dirty="0" smtClean="0">
                <a:latin typeface="Calibri" pitchFamily="34" charset="0"/>
                <a:cs typeface="Calibri" pitchFamily="34" charset="0"/>
              </a:rPr>
              <a:t> </a:t>
            </a:r>
            <a:r>
              <a:rPr lang="en-US" dirty="0" err="1" smtClean="0">
                <a:latin typeface="Calibri" pitchFamily="34" charset="0"/>
                <a:cs typeface="Calibri" pitchFamily="34" charset="0"/>
              </a:rPr>
              <a:t>Rahman</a:t>
            </a:r>
            <a:r>
              <a:rPr lang="en-US" dirty="0" smtClean="0">
                <a:latin typeface="Calibri" pitchFamily="34" charset="0"/>
                <a:cs typeface="Calibri" pitchFamily="34" charset="0"/>
              </a:rPr>
              <a:t> in the Ministry of Information to continue with the NEC joint venture collaboration in launching the PTV.</a:t>
            </a:r>
          </a:p>
          <a:p>
            <a:pPr algn="just"/>
            <a:r>
              <a:rPr lang="en-US" dirty="0" smtClean="0">
                <a:latin typeface="Calibri" pitchFamily="34" charset="0"/>
                <a:cs typeface="Calibri" pitchFamily="34" charset="0"/>
              </a:rPr>
              <a:t>The project began with a tent on the back lot of Pakistan Broadcasting Corporation by Ubaid </a:t>
            </a:r>
            <a:r>
              <a:rPr lang="en-US" dirty="0" err="1" smtClean="0">
                <a:latin typeface="Calibri" pitchFamily="34" charset="0"/>
                <a:cs typeface="Calibri" pitchFamily="34" charset="0"/>
              </a:rPr>
              <a:t>ur</a:t>
            </a:r>
            <a:r>
              <a:rPr lang="en-US" dirty="0" smtClean="0">
                <a:latin typeface="Calibri" pitchFamily="34" charset="0"/>
                <a:cs typeface="Calibri" pitchFamily="34" charset="0"/>
              </a:rPr>
              <a:t> </a:t>
            </a:r>
            <a:r>
              <a:rPr lang="en-US" dirty="0" err="1" smtClean="0">
                <a:latin typeface="Calibri" pitchFamily="34" charset="0"/>
                <a:cs typeface="Calibri" pitchFamily="34" charset="0"/>
              </a:rPr>
              <a:t>Rahman</a:t>
            </a:r>
            <a:r>
              <a:rPr lang="en-US" dirty="0" smtClean="0">
                <a:latin typeface="Calibri" pitchFamily="34" charset="0"/>
                <a:cs typeface="Calibri" pitchFamily="34" charset="0"/>
              </a:rPr>
              <a:t> where a transmission tower and a studio were constructed by his team.</a:t>
            </a:r>
            <a:endParaRPr lang="en-US" dirty="0">
              <a:latin typeface="Calibri"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History of TV in Pakistan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latin typeface="Calibri" pitchFamily="34" charset="0"/>
                <a:cs typeface="Calibri" pitchFamily="34" charset="0"/>
              </a:rPr>
              <a:t>On 26 November 1964, President Ayub Khan inaugurated the first official television station commencing transmission broadcasts from Lahore.</a:t>
            </a:r>
          </a:p>
          <a:p>
            <a:pPr algn="just"/>
            <a:r>
              <a:rPr lang="en-US" dirty="0" smtClean="0">
                <a:latin typeface="Calibri" pitchFamily="34" charset="0"/>
                <a:cs typeface="Calibri" pitchFamily="34" charset="0"/>
              </a:rPr>
              <a:t>Then it was followed by Dhaka, Bangladesh in 1965 (then the capital of East Pakistan, a third centre was established in Rawalpindi and Islamabad in 1965 and the fourth in Karachi in 1966.</a:t>
            </a:r>
          </a:p>
          <a:p>
            <a:pPr algn="just"/>
            <a:r>
              <a:rPr lang="en-US" dirty="0" smtClean="0">
                <a:latin typeface="Calibri" pitchFamily="34" charset="0"/>
                <a:cs typeface="Calibri" pitchFamily="34" charset="0"/>
              </a:rPr>
              <a:t>On 29 May 1967, the private company established as "Pakistan Television Corporation" under the Company Act, 1913, with private sector remains charged with broadcasting the television.</a:t>
            </a:r>
          </a:p>
          <a:p>
            <a:pPr algn="just"/>
            <a:endParaRPr lang="en-US" dirty="0">
              <a:latin typeface="Calibri" pitchFamily="34" charset="0"/>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Historical Programs in Pakistani TV History</a:t>
            </a:r>
            <a:endParaRPr lang="en-US" sz="3600" dirty="0">
              <a:latin typeface="Calibri" pitchFamily="34" charset="0"/>
              <a:cs typeface="Calibri" pitchFamily="34" charset="0"/>
            </a:endParaRPr>
          </a:p>
        </p:txBody>
      </p:sp>
      <p:sp>
        <p:nvSpPr>
          <p:cNvPr id="3" name="Content Placeholder 2"/>
          <p:cNvSpPr>
            <a:spLocks noGrp="1"/>
          </p:cNvSpPr>
          <p:nvPr>
            <p:ph idx="1"/>
          </p:nvPr>
        </p:nvSpPr>
        <p:spPr/>
        <p:txBody>
          <a:bodyPr/>
          <a:lstStyle/>
          <a:p>
            <a:pPr algn="just"/>
            <a:r>
              <a:rPr lang="en-US" dirty="0"/>
              <a:t>During the decades of the 1970s, 1980s and 1990s, PTV dramas and teleplays were considered as the best in the Indian subcontinent. </a:t>
            </a:r>
            <a:endParaRPr lang="en-US" dirty="0" smtClean="0"/>
          </a:p>
          <a:p>
            <a:pPr algn="just"/>
            <a:r>
              <a:rPr lang="en-US" dirty="0"/>
              <a:t>These included </a:t>
            </a:r>
            <a:r>
              <a:rPr lang="en-US" dirty="0" err="1"/>
              <a:t>Khuda</a:t>
            </a:r>
            <a:r>
              <a:rPr lang="en-US" dirty="0"/>
              <a:t> Ki </a:t>
            </a:r>
            <a:r>
              <a:rPr lang="en-US" dirty="0" err="1"/>
              <a:t>Basti</a:t>
            </a:r>
            <a:r>
              <a:rPr lang="en-US" dirty="0"/>
              <a:t>, </a:t>
            </a:r>
            <a:r>
              <a:rPr lang="en-US" dirty="0" err="1"/>
              <a:t>Unkahi</a:t>
            </a:r>
            <a:r>
              <a:rPr lang="en-US" dirty="0"/>
              <a:t>, </a:t>
            </a:r>
            <a:r>
              <a:rPr lang="en-US" dirty="0" err="1"/>
              <a:t>Tanhaiyaan</a:t>
            </a:r>
            <a:r>
              <a:rPr lang="en-US" dirty="0"/>
              <a:t>, </a:t>
            </a:r>
            <a:r>
              <a:rPr lang="en-US" dirty="0" err="1"/>
              <a:t>Aangan</a:t>
            </a:r>
            <a:r>
              <a:rPr lang="en-US" dirty="0"/>
              <a:t> </a:t>
            </a:r>
            <a:r>
              <a:rPr lang="en-US" dirty="0" err="1"/>
              <a:t>Terha</a:t>
            </a:r>
            <a:r>
              <a:rPr lang="en-US" dirty="0"/>
              <a:t>, Fifty </a:t>
            </a:r>
            <a:r>
              <a:rPr lang="en-US" dirty="0" err="1"/>
              <a:t>Fifty</a:t>
            </a:r>
            <a:r>
              <a:rPr lang="en-US" dirty="0"/>
              <a:t>, Studio </a:t>
            </a:r>
            <a:r>
              <a:rPr lang="en-US" dirty="0" err="1"/>
              <a:t>Dhai</a:t>
            </a:r>
            <a:r>
              <a:rPr lang="en-US" dirty="0"/>
              <a:t> (2-1/2), Studio </a:t>
            </a:r>
            <a:r>
              <a:rPr lang="en-US" dirty="0" err="1"/>
              <a:t>Ponay</a:t>
            </a:r>
            <a:r>
              <a:rPr lang="en-US" dirty="0"/>
              <a:t> Teen (2-3/4), </a:t>
            </a:r>
            <a:r>
              <a:rPr lang="en-US" dirty="0" err="1"/>
              <a:t>Andehra</a:t>
            </a:r>
            <a:r>
              <a:rPr lang="en-US" dirty="0"/>
              <a:t> </a:t>
            </a:r>
            <a:r>
              <a:rPr lang="en-US" dirty="0" err="1"/>
              <a:t>Ujala</a:t>
            </a:r>
            <a:r>
              <a:rPr lang="en-US" dirty="0"/>
              <a:t>, </a:t>
            </a:r>
            <a:r>
              <a:rPr lang="en-US" dirty="0" err="1"/>
              <a:t>Sona</a:t>
            </a:r>
            <a:r>
              <a:rPr lang="en-US" dirty="0"/>
              <a:t> </a:t>
            </a:r>
            <a:r>
              <a:rPr lang="en-US" dirty="0" err="1"/>
              <a:t>Chandi</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Historical Programs in Pakistani TV History</a:t>
            </a:r>
            <a:endParaRPr lang="en-US" sz="3600"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algn="just"/>
            <a:endParaRPr lang="en-US" dirty="0" smtClean="0"/>
          </a:p>
          <a:p>
            <a:pPr algn="just"/>
            <a:r>
              <a:rPr lang="en-US" dirty="0" smtClean="0"/>
              <a:t>Uncle </a:t>
            </a:r>
            <a:r>
              <a:rPr lang="en-US" dirty="0" err="1"/>
              <a:t>Urfi</a:t>
            </a:r>
            <a:r>
              <a:rPr lang="en-US" dirty="0"/>
              <a:t>, </a:t>
            </a:r>
            <a:r>
              <a:rPr lang="en-US" dirty="0" err="1"/>
              <a:t>Taleem</a:t>
            </a:r>
            <a:r>
              <a:rPr lang="en-US" dirty="0"/>
              <a:t>-e-</a:t>
            </a:r>
            <a:r>
              <a:rPr lang="en-US" dirty="0" err="1"/>
              <a:t>Baalighan</a:t>
            </a:r>
            <a:r>
              <a:rPr lang="en-US" dirty="0"/>
              <a:t>, </a:t>
            </a:r>
            <a:r>
              <a:rPr lang="en-US" dirty="0" err="1"/>
              <a:t>Alif</a:t>
            </a:r>
            <a:r>
              <a:rPr lang="en-US" dirty="0"/>
              <a:t> Noon, </a:t>
            </a:r>
            <a:r>
              <a:rPr lang="en-US" dirty="0" err="1"/>
              <a:t>Waaris</a:t>
            </a:r>
            <a:r>
              <a:rPr lang="en-US" dirty="0"/>
              <a:t>, </a:t>
            </a:r>
            <a:r>
              <a:rPr lang="en-US" dirty="0" err="1"/>
              <a:t>Dhoop</a:t>
            </a:r>
            <a:r>
              <a:rPr lang="en-US" dirty="0"/>
              <a:t> </a:t>
            </a:r>
            <a:r>
              <a:rPr lang="en-US" dirty="0" err="1"/>
              <a:t>Kinare</a:t>
            </a:r>
            <a:r>
              <a:rPr lang="en-US" dirty="0"/>
              <a:t>, </a:t>
            </a:r>
            <a:r>
              <a:rPr lang="en-US" dirty="0" err="1"/>
              <a:t>Sunehray</a:t>
            </a:r>
            <a:r>
              <a:rPr lang="en-US" dirty="0"/>
              <a:t> Din, Alpha Bravo Charlie, Ana, </a:t>
            </a:r>
            <a:r>
              <a:rPr lang="en-US" dirty="0" err="1"/>
              <a:t>Akhri</a:t>
            </a:r>
            <a:r>
              <a:rPr lang="en-US" dirty="0"/>
              <a:t> </a:t>
            </a:r>
            <a:r>
              <a:rPr lang="en-US" dirty="0" err="1"/>
              <a:t>Chatan</a:t>
            </a:r>
            <a:r>
              <a:rPr lang="en-US" dirty="0"/>
              <a:t>, </a:t>
            </a:r>
            <a:r>
              <a:rPr lang="en-US" dirty="0" err="1"/>
              <a:t>Zair</a:t>
            </a:r>
            <a:r>
              <a:rPr lang="en-US" dirty="0"/>
              <a:t> </a:t>
            </a:r>
            <a:r>
              <a:rPr lang="en-US" dirty="0" err="1"/>
              <a:t>Zabar</a:t>
            </a:r>
            <a:r>
              <a:rPr lang="en-US" dirty="0"/>
              <a:t> and block buster serials like </a:t>
            </a:r>
            <a:r>
              <a:rPr lang="en-US" dirty="0" err="1"/>
              <a:t>Pesh</a:t>
            </a:r>
            <a:r>
              <a:rPr lang="en-US" dirty="0"/>
              <a:t>, </a:t>
            </a:r>
            <a:r>
              <a:rPr lang="en-US" dirty="0" err="1"/>
              <a:t>Dhuwan</a:t>
            </a:r>
            <a:r>
              <a:rPr lang="en-US" dirty="0"/>
              <a:t>, Kath </a:t>
            </a:r>
            <a:r>
              <a:rPr lang="en-US" dirty="0" err="1"/>
              <a:t>Putli</a:t>
            </a:r>
            <a:r>
              <a:rPr lang="en-US" dirty="0"/>
              <a:t>, </a:t>
            </a:r>
            <a:r>
              <a:rPr lang="en-US" dirty="0" err="1"/>
              <a:t>Wafa</a:t>
            </a:r>
            <a:r>
              <a:rPr lang="en-US" dirty="0"/>
              <a:t> Ham </a:t>
            </a:r>
            <a:r>
              <a:rPr lang="en-US" dirty="0" err="1"/>
              <a:t>Nibhaein</a:t>
            </a:r>
            <a:r>
              <a:rPr lang="en-US" dirty="0"/>
              <a:t> </a:t>
            </a:r>
            <a:r>
              <a:rPr lang="en-US" dirty="0" err="1"/>
              <a:t>Gai</a:t>
            </a:r>
            <a:r>
              <a:rPr lang="en-US" dirty="0"/>
              <a:t>, </a:t>
            </a:r>
            <a:r>
              <a:rPr lang="en-US" dirty="0" err="1"/>
              <a:t>Bandhan</a:t>
            </a:r>
            <a:r>
              <a:rPr lang="en-US" dirty="0"/>
              <a:t>, </a:t>
            </a:r>
            <a:r>
              <a:rPr lang="en-US" dirty="0" err="1"/>
              <a:t>Kaghaz</a:t>
            </a:r>
            <a:r>
              <a:rPr lang="en-US" dirty="0"/>
              <a:t> Kay </a:t>
            </a:r>
            <a:r>
              <a:rPr lang="en-US" dirty="0" err="1"/>
              <a:t>Phool</a:t>
            </a:r>
            <a:r>
              <a:rPr lang="en-US" dirty="0"/>
              <a:t>, </a:t>
            </a:r>
            <a:r>
              <a:rPr lang="en-US" dirty="0" err="1"/>
              <a:t>Muqqdas</a:t>
            </a:r>
            <a:r>
              <a:rPr lang="en-US" dirty="0"/>
              <a:t>, </a:t>
            </a:r>
            <a:r>
              <a:rPr lang="en-US" dirty="0" err="1"/>
              <a:t>Bint</a:t>
            </a:r>
            <a:r>
              <a:rPr lang="en-US" dirty="0"/>
              <a:t>-e-Adam, </a:t>
            </a:r>
            <a:r>
              <a:rPr lang="en-US" dirty="0" err="1"/>
              <a:t>Malangi</a:t>
            </a:r>
            <a:r>
              <a:rPr lang="en-US" dirty="0"/>
              <a:t>, </a:t>
            </a:r>
            <a:r>
              <a:rPr lang="en-US" dirty="0" err="1"/>
              <a:t>Sawan</a:t>
            </a:r>
            <a:r>
              <a:rPr lang="en-US" dirty="0"/>
              <a:t>, </a:t>
            </a:r>
            <a:r>
              <a:rPr lang="en-US" dirty="0" err="1"/>
              <a:t>Sheela</a:t>
            </a:r>
            <a:r>
              <a:rPr lang="en-US" dirty="0"/>
              <a:t> </a:t>
            </a:r>
            <a:r>
              <a:rPr lang="en-US" dirty="0" err="1"/>
              <a:t>Bagh</a:t>
            </a:r>
            <a:r>
              <a:rPr lang="en-US" dirty="0"/>
              <a:t>, </a:t>
            </a:r>
            <a:r>
              <a:rPr lang="en-US" dirty="0" err="1"/>
              <a:t>Tinkay</a:t>
            </a:r>
            <a:r>
              <a:rPr lang="en-US"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Historical Programs in Pakistani TV History</a:t>
            </a:r>
            <a:endParaRPr lang="en-US" sz="3600" dirty="0">
              <a:latin typeface="Calibri" pitchFamily="34" charset="0"/>
              <a:cs typeface="Calibri" pitchFamily="34" charset="0"/>
            </a:endParaRPr>
          </a:p>
        </p:txBody>
      </p:sp>
      <p:sp>
        <p:nvSpPr>
          <p:cNvPr id="3" name="Content Placeholder 2"/>
          <p:cNvSpPr>
            <a:spLocks noGrp="1"/>
          </p:cNvSpPr>
          <p:nvPr>
            <p:ph idx="1"/>
          </p:nvPr>
        </p:nvSpPr>
        <p:spPr/>
        <p:txBody>
          <a:bodyPr/>
          <a:lstStyle/>
          <a:p>
            <a:pPr algn="just"/>
            <a:r>
              <a:rPr lang="en-US" dirty="0" err="1" smtClean="0"/>
              <a:t>Aisa</a:t>
            </a:r>
            <a:r>
              <a:rPr lang="en-US" dirty="0" smtClean="0"/>
              <a:t> </a:t>
            </a:r>
            <a:r>
              <a:rPr lang="en-US" dirty="0" err="1"/>
              <a:t>Bhi</a:t>
            </a:r>
            <a:r>
              <a:rPr lang="en-US" dirty="0"/>
              <a:t> </a:t>
            </a:r>
            <a:r>
              <a:rPr lang="en-US" dirty="0" err="1"/>
              <a:t>Hota</a:t>
            </a:r>
            <a:r>
              <a:rPr lang="en-US" dirty="0"/>
              <a:t> </a:t>
            </a:r>
            <a:r>
              <a:rPr lang="en-US" dirty="0" err="1"/>
              <a:t>Hai</a:t>
            </a:r>
            <a:r>
              <a:rPr lang="en-US" dirty="0"/>
              <a:t> </a:t>
            </a:r>
            <a:r>
              <a:rPr lang="en-US" dirty="0" err="1"/>
              <a:t>bhar</a:t>
            </a:r>
            <a:r>
              <a:rPr lang="en-US" dirty="0"/>
              <a:t>, </a:t>
            </a:r>
            <a:r>
              <a:rPr lang="en-US" dirty="0" err="1"/>
              <a:t>rasta</a:t>
            </a:r>
            <a:r>
              <a:rPr lang="en-US" dirty="0"/>
              <a:t> de </a:t>
            </a:r>
            <a:r>
              <a:rPr lang="en-US" dirty="0" err="1"/>
              <a:t>zindgi</a:t>
            </a:r>
            <a:r>
              <a:rPr lang="en-US" dirty="0"/>
              <a:t>, </a:t>
            </a:r>
            <a:r>
              <a:rPr lang="en-US" dirty="0" err="1"/>
              <a:t>Chuban</a:t>
            </a:r>
            <a:r>
              <a:rPr lang="en-US" dirty="0"/>
              <a:t>, </a:t>
            </a:r>
            <a:r>
              <a:rPr lang="en-US" dirty="0" err="1"/>
              <a:t>Kuch</a:t>
            </a:r>
            <a:r>
              <a:rPr lang="en-US" dirty="0"/>
              <a:t> </a:t>
            </a:r>
            <a:r>
              <a:rPr lang="en-US" dirty="0" err="1"/>
              <a:t>Lamhay</a:t>
            </a:r>
            <a:r>
              <a:rPr lang="en-US" dirty="0"/>
              <a:t>, </a:t>
            </a:r>
            <a:r>
              <a:rPr lang="en-US" dirty="0" err="1"/>
              <a:t>khuwahesho</a:t>
            </a:r>
            <a:r>
              <a:rPr lang="en-US" dirty="0"/>
              <a:t> </a:t>
            </a:r>
            <a:r>
              <a:rPr lang="en-US" dirty="0" err="1"/>
              <a:t>kay</a:t>
            </a:r>
            <a:r>
              <a:rPr lang="en-US" dirty="0"/>
              <a:t> </a:t>
            </a:r>
            <a:r>
              <a:rPr lang="en-US" dirty="0" err="1"/>
              <a:t>sarab</a:t>
            </a:r>
            <a:r>
              <a:rPr lang="en-US" dirty="0"/>
              <a:t>, and many </a:t>
            </a:r>
            <a:r>
              <a:rPr lang="en-US" dirty="0" smtClean="0"/>
              <a:t>others</a:t>
            </a:r>
          </a:p>
          <a:p>
            <a:pPr algn="just"/>
            <a:r>
              <a:rPr lang="en-US" dirty="0"/>
              <a:t>A few of the programs were very popular even in India. Indian streets becomes deserted when few of the most popular TV dramas were broadcast. Although Pakistan and India are the arch rivals, still the dramas of PTV were very popular in India.</a:t>
            </a:r>
          </a:p>
          <a:p>
            <a:pPr algn="just"/>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Early TV Stations in Pakistan</a:t>
            </a:r>
            <a:endParaRPr lang="en-US" sz="3600"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77500" lnSpcReduction="20000"/>
          </a:bodyPr>
          <a:lstStyle/>
          <a:p>
            <a:r>
              <a:rPr lang="en-US" u="sng" dirty="0">
                <a:hlinkClick r:id="rId2" tooltip="PTV 1 (page does not exist)"/>
              </a:rPr>
              <a:t>PTV 1</a:t>
            </a:r>
            <a:r>
              <a:rPr lang="en-US" dirty="0"/>
              <a:t> Changed its name to PTV Home</a:t>
            </a:r>
          </a:p>
          <a:p>
            <a:r>
              <a:rPr lang="en-US" u="sng" dirty="0">
                <a:hlinkClick r:id="rId3" tooltip="PTV 2 (page does not exist)"/>
              </a:rPr>
              <a:t>PTV 2</a:t>
            </a:r>
            <a:r>
              <a:rPr lang="en-US" dirty="0"/>
              <a:t> Shut Down</a:t>
            </a:r>
          </a:p>
          <a:p>
            <a:r>
              <a:rPr lang="en-US" u="sng" dirty="0">
                <a:hlinkClick r:id="rId4" tooltip="PTV World"/>
              </a:rPr>
              <a:t>PTV World</a:t>
            </a:r>
            <a:r>
              <a:rPr lang="en-US" dirty="0"/>
              <a:t> Changed its name to PTV World News</a:t>
            </a:r>
          </a:p>
          <a:p>
            <a:r>
              <a:rPr lang="en-US" u="sng" dirty="0">
                <a:hlinkClick r:id="rId5" tooltip="PTV World News"/>
              </a:rPr>
              <a:t>PTV World News</a:t>
            </a:r>
            <a:r>
              <a:rPr lang="en-US" dirty="0"/>
              <a:t> Changed its name to PTV News</a:t>
            </a:r>
          </a:p>
          <a:p>
            <a:r>
              <a:rPr lang="en-US" u="sng" dirty="0">
                <a:hlinkClick r:id="rId6" tooltip="Channel 3 (Pakistan) (page does not exist)"/>
              </a:rPr>
              <a:t>Channel 3</a:t>
            </a:r>
            <a:r>
              <a:rPr lang="en-US" dirty="0"/>
              <a:t> Shut Down</a:t>
            </a:r>
          </a:p>
          <a:p>
            <a:r>
              <a:rPr lang="en-US" u="sng" dirty="0">
                <a:hlinkClick r:id="rId7" tooltip="Prime Entertainment (page does not exist)"/>
              </a:rPr>
              <a:t>Prime Entertainment</a:t>
            </a:r>
            <a:r>
              <a:rPr lang="en-US" dirty="0"/>
              <a:t> Shut Down</a:t>
            </a:r>
          </a:p>
          <a:p>
            <a:r>
              <a:rPr lang="en-US" u="sng" dirty="0">
                <a:hlinkClick r:id="rId8" tooltip="Sunday TV (page does not exist)"/>
              </a:rPr>
              <a:t>Sunday TV</a:t>
            </a:r>
            <a:r>
              <a:rPr lang="en-US" dirty="0"/>
              <a:t> Shut Down</a:t>
            </a:r>
          </a:p>
          <a:p>
            <a:r>
              <a:rPr lang="en-US" u="sng" dirty="0">
                <a:hlinkClick r:id="rId9" tooltip="OYE TV (page does not exist)"/>
              </a:rPr>
              <a:t>OYE TV</a:t>
            </a:r>
            <a:r>
              <a:rPr lang="en-US" dirty="0"/>
              <a:t> Shut Down</a:t>
            </a:r>
          </a:p>
          <a:p>
            <a:r>
              <a:rPr lang="en-US" u="sng" dirty="0" err="1">
                <a:hlinkClick r:id="rId10" tooltip="Uni Plus (page does not exist)"/>
              </a:rPr>
              <a:t>Uni</a:t>
            </a:r>
            <a:r>
              <a:rPr lang="en-US" u="sng" dirty="0">
                <a:hlinkClick r:id="rId10" tooltip="Uni Plus (page does not exist)"/>
              </a:rPr>
              <a:t> Plus</a:t>
            </a:r>
            <a:r>
              <a:rPr lang="en-US" dirty="0"/>
              <a:t> Shut Down</a:t>
            </a:r>
          </a:p>
          <a:p>
            <a:r>
              <a:rPr lang="en-US" u="sng" dirty="0" err="1">
                <a:hlinkClick r:id="rId11" tooltip="Musix Station (page does not exist)"/>
              </a:rPr>
              <a:t>Musix</a:t>
            </a:r>
            <a:r>
              <a:rPr lang="en-US" u="sng" dirty="0">
                <a:hlinkClick r:id="rId11" tooltip="Musix Station (page does not exist)"/>
              </a:rPr>
              <a:t> Station</a:t>
            </a:r>
            <a:r>
              <a:rPr lang="en-US" dirty="0"/>
              <a:t> Shut Down</a:t>
            </a:r>
          </a:p>
          <a:p>
            <a:r>
              <a:rPr lang="en-US" u="sng" dirty="0">
                <a:hlinkClick r:id="rId12" tooltip="Fun TV (page does not exist)"/>
              </a:rPr>
              <a:t>Fun TV</a:t>
            </a:r>
            <a:r>
              <a:rPr lang="en-US" dirty="0"/>
              <a:t> Shut Down</a:t>
            </a:r>
          </a:p>
          <a:p>
            <a:r>
              <a:rPr lang="en-US" u="sng" dirty="0">
                <a:hlinkClick r:id="rId13" tooltip="The Musik"/>
              </a:rPr>
              <a:t>The </a:t>
            </a:r>
            <a:r>
              <a:rPr lang="en-US" u="sng" dirty="0" err="1">
                <a:hlinkClick r:id="rId13" tooltip="The Musik"/>
              </a:rPr>
              <a:t>Musik</a:t>
            </a:r>
            <a:r>
              <a:rPr lang="en-US" dirty="0"/>
              <a:t> Replaced with ARY </a:t>
            </a:r>
            <a:r>
              <a:rPr lang="en-US" dirty="0" err="1"/>
              <a:t>Musik</a:t>
            </a:r>
            <a:endParaRPr lang="en-US" dirty="0"/>
          </a:p>
          <a:p>
            <a:r>
              <a:rPr lang="en-US" u="sng" dirty="0">
                <a:hlinkClick r:id="rId14" tooltip="Rung TV (page does not exist)"/>
              </a:rPr>
              <a:t>Rung TV</a:t>
            </a:r>
            <a:r>
              <a:rPr lang="en-US" dirty="0"/>
              <a:t> Shut Down</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itchFamily="34" charset="0"/>
                <a:cs typeface="Calibri" pitchFamily="34" charset="0"/>
              </a:rPr>
              <a:t>Early TV Stations in Pakistan</a:t>
            </a:r>
            <a:endParaRPr lang="en-US" sz="3600" dirty="0">
              <a:latin typeface="Calibri" pitchFamily="34" charset="0"/>
              <a:cs typeface="Calibri" pitchFamily="34" charset="0"/>
            </a:endParaRPr>
          </a:p>
        </p:txBody>
      </p:sp>
      <p:sp>
        <p:nvSpPr>
          <p:cNvPr id="5" name="Content Placeholder 4"/>
          <p:cNvSpPr>
            <a:spLocks noGrp="1"/>
          </p:cNvSpPr>
          <p:nvPr>
            <p:ph idx="1"/>
          </p:nvPr>
        </p:nvSpPr>
        <p:spPr>
          <a:xfrm>
            <a:off x="533400" y="1598613"/>
            <a:ext cx="8229600" cy="5090624"/>
          </a:xfrm>
          <a:prstGeom prst="rect">
            <a:avLst/>
          </a:prstGeom>
        </p:spPr>
        <p:txBody>
          <a:bodyPr>
            <a:spAutoFit/>
          </a:bodyPr>
          <a:lstStyle/>
          <a:p>
            <a:r>
              <a:rPr lang="en-US" u="sng" dirty="0" smtClean="0">
                <a:hlinkClick r:id="rId2" tooltip="Pak TV (page does not exist)"/>
              </a:rPr>
              <a:t>Pak </a:t>
            </a:r>
            <a:r>
              <a:rPr lang="en-US" u="sng" dirty="0">
                <a:hlinkClick r:id="rId2" tooltip="Pak TV (page does not exist)"/>
              </a:rPr>
              <a:t>TV</a:t>
            </a:r>
            <a:r>
              <a:rPr lang="en-US" dirty="0"/>
              <a:t> Shut Down</a:t>
            </a:r>
          </a:p>
          <a:p>
            <a:r>
              <a:rPr lang="en-US" u="sng" dirty="0" err="1">
                <a:hlinkClick r:id="rId3" tooltip="Mashriq TV"/>
              </a:rPr>
              <a:t>Mashriq</a:t>
            </a:r>
            <a:r>
              <a:rPr lang="en-US" u="sng" dirty="0">
                <a:hlinkClick r:id="rId3" tooltip="Mashriq TV"/>
              </a:rPr>
              <a:t> TV</a:t>
            </a:r>
            <a:r>
              <a:rPr lang="en-US" dirty="0"/>
              <a:t> Shut Down</a:t>
            </a:r>
          </a:p>
          <a:p>
            <a:r>
              <a:rPr lang="en-US" u="sng" dirty="0" smtClean="0">
                <a:hlinkClick r:id="rId4" tooltip="FORTUNE TV (page does not exist)"/>
              </a:rPr>
              <a:t>FORTUNE </a:t>
            </a:r>
            <a:r>
              <a:rPr lang="en-US" u="sng" dirty="0">
                <a:hlinkClick r:id="rId4" tooltip="FORTUNE TV (page does not exist)"/>
              </a:rPr>
              <a:t>TV</a:t>
            </a:r>
            <a:r>
              <a:rPr lang="en-US" dirty="0"/>
              <a:t> Shut Down</a:t>
            </a:r>
          </a:p>
          <a:p>
            <a:r>
              <a:rPr lang="en-US" u="sng" dirty="0">
                <a:hlinkClick r:id="rId5" tooltip="KOOK TV (page does not exist)"/>
              </a:rPr>
              <a:t>KOOK TV</a:t>
            </a:r>
            <a:r>
              <a:rPr lang="en-US" dirty="0"/>
              <a:t> - Replaced with 8XM </a:t>
            </a:r>
            <a:r>
              <a:rPr lang="en-US" dirty="0" err="1"/>
              <a:t>Jalwa</a:t>
            </a:r>
            <a:endParaRPr lang="en-US" dirty="0"/>
          </a:p>
          <a:p>
            <a:r>
              <a:rPr lang="en-US" u="sng" dirty="0">
                <a:hlinkClick r:id="rId6" tooltip="Network Television Marketing"/>
              </a:rPr>
              <a:t>NTM</a:t>
            </a:r>
            <a:r>
              <a:rPr lang="en-US" dirty="0"/>
              <a:t> Shut Down</a:t>
            </a:r>
          </a:p>
          <a:p>
            <a:r>
              <a:rPr lang="en-US" u="sng" dirty="0">
                <a:hlinkClick r:id="rId7" tooltip="People Television Network (page does not exist)"/>
              </a:rPr>
              <a:t>PTN</a:t>
            </a:r>
            <a:r>
              <a:rPr lang="en-US" dirty="0"/>
              <a:t> Shut Down</a:t>
            </a:r>
          </a:p>
          <a:p>
            <a:r>
              <a:rPr lang="en-US" u="sng" dirty="0">
                <a:hlinkClick r:id="rId8" tooltip="Shalimar Television Network"/>
              </a:rPr>
              <a:t>STN</a:t>
            </a:r>
            <a:r>
              <a:rPr lang="en-US" dirty="0"/>
              <a:t> Shut Down</a:t>
            </a:r>
          </a:p>
          <a:p>
            <a:r>
              <a:rPr lang="en-US" u="sng" dirty="0">
                <a:hlinkClick r:id="rId9" tooltip="Urdu Television Network (page does not exist)"/>
              </a:rPr>
              <a:t>UTN</a:t>
            </a:r>
            <a:r>
              <a:rPr lang="en-US" dirty="0"/>
              <a:t> Shut Down</a:t>
            </a:r>
          </a:p>
          <a:p>
            <a:r>
              <a:rPr lang="en-US" u="sng" dirty="0" err="1">
                <a:hlinkClick r:id="rId10" tooltip="Shamal TV (page does not exist)"/>
              </a:rPr>
              <a:t>Shamal</a:t>
            </a:r>
            <a:r>
              <a:rPr lang="en-US" u="sng" dirty="0">
                <a:hlinkClick r:id="rId10" tooltip="Shamal TV (page does not exist)"/>
              </a:rPr>
              <a:t> </a:t>
            </a:r>
            <a:r>
              <a:rPr lang="en-US" u="sng" dirty="0" err="1">
                <a:hlinkClick r:id="rId10" tooltip="Shamal TV (page does not exist)"/>
              </a:rPr>
              <a:t>TV</a:t>
            </a:r>
            <a:r>
              <a:rPr lang="en-US" dirty="0" err="1"/>
              <a:t>Shamal</a:t>
            </a:r>
            <a:r>
              <a:rPr lang="en-US" dirty="0"/>
              <a:t> TV Network, First </a:t>
            </a:r>
            <a:r>
              <a:rPr lang="en-US" dirty="0" err="1"/>
              <a:t>Hindko</a:t>
            </a:r>
            <a:r>
              <a:rPr lang="en-US" dirty="0"/>
              <a:t> </a:t>
            </a:r>
            <a:r>
              <a:rPr lang="en-US" dirty="0" smtClean="0"/>
              <a:t>Channel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Nikola Tesla</a:t>
            </a:r>
            <a:endParaRPr lang="en-US" sz="4000" dirty="0"/>
          </a:p>
        </p:txBody>
      </p:sp>
      <p:sp>
        <p:nvSpPr>
          <p:cNvPr id="3" name="Content Placeholder 2"/>
          <p:cNvSpPr>
            <a:spLocks noGrp="1"/>
          </p:cNvSpPr>
          <p:nvPr>
            <p:ph idx="1"/>
          </p:nvPr>
        </p:nvSpPr>
        <p:spPr/>
        <p:txBody>
          <a:bodyPr>
            <a:normAutofit/>
          </a:bodyPr>
          <a:lstStyle/>
          <a:p>
            <a:pPr algn="just"/>
            <a:r>
              <a:rPr lang="en-GB" dirty="0" smtClean="0"/>
              <a:t>In addition to Marconi, two of his contemporaries Nikola Tesla and Nathan </a:t>
            </a:r>
            <a:r>
              <a:rPr lang="en-GB" dirty="0" err="1" smtClean="0"/>
              <a:t>Stufflefield</a:t>
            </a:r>
            <a:r>
              <a:rPr lang="en-GB" dirty="0" smtClean="0"/>
              <a:t> took out patents for wireless radio transmitters. </a:t>
            </a:r>
          </a:p>
          <a:p>
            <a:pPr algn="just"/>
            <a:r>
              <a:rPr lang="en-GB" dirty="0" smtClean="0"/>
              <a:t>Nikola Tesla is now credited with being the first person to patent radio technology; the Supreme Court overturned Marconi's patent in 1943 in </a:t>
            </a:r>
            <a:r>
              <a:rPr lang="en-GB" dirty="0" err="1" smtClean="0"/>
              <a:t>favor</a:t>
            </a:r>
            <a:r>
              <a:rPr lang="en-GB" dirty="0" smtClean="0"/>
              <a:t> of Tesla.</a:t>
            </a:r>
            <a:endParaRPr lang="en-US" dirty="0" smtClean="0"/>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TV channels in Pakistan</a:t>
            </a:r>
            <a:endParaRPr lang="en-US" dirty="0"/>
          </a:p>
        </p:txBody>
      </p:sp>
      <p:sp>
        <p:nvSpPr>
          <p:cNvPr id="3" name="Content Placeholder 2"/>
          <p:cNvSpPr>
            <a:spLocks noGrp="1"/>
          </p:cNvSpPr>
          <p:nvPr>
            <p:ph idx="1"/>
          </p:nvPr>
        </p:nvSpPr>
        <p:spPr/>
        <p:txBody>
          <a:bodyPr/>
          <a:lstStyle/>
          <a:p>
            <a:r>
              <a:rPr lang="en-US" dirty="0" smtClean="0"/>
              <a:t>The free electronic media in Pakistan was initiated by military dictator General </a:t>
            </a:r>
            <a:r>
              <a:rPr lang="en-US" dirty="0" err="1" smtClean="0"/>
              <a:t>Musharraf</a:t>
            </a:r>
            <a:r>
              <a:rPr lang="en-US" dirty="0" smtClean="0"/>
              <a:t>. </a:t>
            </a:r>
          </a:p>
          <a:p>
            <a:r>
              <a:rPr lang="en-US" dirty="0" smtClean="0"/>
              <a:t>In March 2002, he decided to set up Pakistan Electronic Media Regulator Authority (</a:t>
            </a:r>
            <a:r>
              <a:rPr lang="en-US" dirty="0" err="1" smtClean="0"/>
              <a:t>PEMRA</a:t>
            </a:r>
            <a:r>
              <a:rPr lang="en-US" dirty="0" smtClean="0"/>
              <a:t>) with a view to facilitate, license and regulate the growth of electronic media in the private sector.</a:t>
            </a:r>
            <a:endParaRPr lang="en-US" dirty="0" smtClean="0">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TV channels in Pakistan</a:t>
            </a:r>
            <a:endParaRPr lang="en-US" dirty="0"/>
          </a:p>
        </p:txBody>
      </p:sp>
      <p:sp>
        <p:nvSpPr>
          <p:cNvPr id="3" name="Content Placeholder 2"/>
          <p:cNvSpPr>
            <a:spLocks noGrp="1"/>
          </p:cNvSpPr>
          <p:nvPr>
            <p:ph idx="1"/>
          </p:nvPr>
        </p:nvSpPr>
        <p:spPr/>
        <p:txBody>
          <a:bodyPr>
            <a:normAutofit fontScale="92500"/>
          </a:bodyPr>
          <a:lstStyle/>
          <a:p>
            <a:r>
              <a:rPr lang="en-US" dirty="0" smtClean="0"/>
              <a:t>Satellite and cable channels are fast emerging on the Pakistani media scene. The trend started in the years 2000-2001. Indus TV Network was the first independent satellite channel. </a:t>
            </a:r>
          </a:p>
          <a:p>
            <a:r>
              <a:rPr lang="en-US" dirty="0" smtClean="0">
                <a:latin typeface="Calibri" pitchFamily="34" charset="0"/>
                <a:cs typeface="Calibri" pitchFamily="34" charset="0"/>
              </a:rPr>
              <a:t>Indus Media Group (IMG) owns and operates INDUS TV NETWORK (PRIVATE) LIMITED and the INDUS brand of television channels in various global markets.</a:t>
            </a:r>
          </a:p>
          <a:p>
            <a:r>
              <a:rPr lang="en-US" dirty="0" smtClean="0">
                <a:latin typeface="Calibri" pitchFamily="34" charset="0"/>
                <a:cs typeface="Calibri" pitchFamily="34" charset="0"/>
              </a:rPr>
              <a:t>IMG entered the Pakistani market in 2000 with the launch of its flagship channel INDUS VISION – the first independent satellite channel and a drama channel.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TV channels in Pakistan</a:t>
            </a:r>
            <a:endParaRPr lang="en-US" dirty="0"/>
          </a:p>
        </p:txBody>
      </p:sp>
      <p:sp>
        <p:nvSpPr>
          <p:cNvPr id="3" name="Content Placeholder 2"/>
          <p:cNvSpPr>
            <a:spLocks noGrp="1"/>
          </p:cNvSpPr>
          <p:nvPr>
            <p:ph idx="1"/>
          </p:nvPr>
        </p:nvSpPr>
        <p:spPr>
          <a:xfrm>
            <a:off x="228600" y="1600200"/>
            <a:ext cx="5867400" cy="4572000"/>
          </a:xfrm>
        </p:spPr>
        <p:txBody>
          <a:bodyPr>
            <a:normAutofit fontScale="62500" lnSpcReduction="20000"/>
          </a:bodyPr>
          <a:lstStyle/>
          <a:p>
            <a:pPr>
              <a:buNone/>
            </a:pPr>
            <a:r>
              <a:rPr lang="en-US" dirty="0" smtClean="0"/>
              <a:t>		ARY NEWS</a:t>
            </a:r>
          </a:p>
          <a:p>
            <a:pPr>
              <a:buNone/>
            </a:pPr>
            <a:endParaRPr lang="en-US" dirty="0" smtClean="0"/>
          </a:p>
          <a:p>
            <a:r>
              <a:rPr lang="en-US" dirty="0" err="1" smtClean="0"/>
              <a:t>ARY</a:t>
            </a:r>
            <a:r>
              <a:rPr lang="en-US" dirty="0" smtClean="0"/>
              <a:t> Group of companies, owned by a Dubai-based Pakistani businessman, launched </a:t>
            </a:r>
            <a:r>
              <a:rPr lang="en-US" dirty="0" err="1" smtClean="0"/>
              <a:t>ARY</a:t>
            </a:r>
            <a:r>
              <a:rPr lang="en-US" dirty="0" smtClean="0"/>
              <a:t> Digital from the United Kingdom in December 2000, to cater to the rising demand of family entertainment for the viewers of South Asian origin living in Europe. </a:t>
            </a:r>
          </a:p>
          <a:p>
            <a:r>
              <a:rPr lang="en-US" dirty="0" smtClean="0"/>
              <a:t>The channel began its transmission in Pakistan and other parts of Asia from September 2001. </a:t>
            </a:r>
          </a:p>
          <a:p>
            <a:r>
              <a:rPr lang="en-US" dirty="0" smtClean="0"/>
              <a:t>Located in Dubai Media City since May 2003 </a:t>
            </a:r>
            <a:r>
              <a:rPr lang="en-US" dirty="0" err="1" smtClean="0"/>
              <a:t>ARY</a:t>
            </a:r>
            <a:r>
              <a:rPr lang="en-US" dirty="0" smtClean="0"/>
              <a:t> Digital has added to its network a music channel, The </a:t>
            </a:r>
            <a:r>
              <a:rPr lang="en-US" dirty="0" err="1" smtClean="0"/>
              <a:t>Musik</a:t>
            </a:r>
            <a:r>
              <a:rPr lang="en-US" dirty="0" smtClean="0"/>
              <a:t>, a 24-hour news and current affairs channel, </a:t>
            </a:r>
            <a:r>
              <a:rPr lang="en-US" dirty="0" err="1" smtClean="0"/>
              <a:t>ARY</a:t>
            </a:r>
            <a:r>
              <a:rPr lang="en-US" dirty="0" smtClean="0"/>
              <a:t> One World.</a:t>
            </a:r>
          </a:p>
          <a:p>
            <a:r>
              <a:rPr lang="en-US" dirty="0" err="1" smtClean="0"/>
              <a:t>ARY</a:t>
            </a:r>
            <a:r>
              <a:rPr lang="en-US" dirty="0" smtClean="0"/>
              <a:t> One World until 2009 when it was re-branded as ARY News</a:t>
            </a:r>
          </a:p>
        </p:txBody>
      </p:sp>
      <p:pic>
        <p:nvPicPr>
          <p:cNvPr id="4" name="Picture 4" descr="ARY-NEWS"/>
          <p:cNvPicPr>
            <a:picLocks noChangeAspect="1" noChangeArrowheads="1"/>
          </p:cNvPicPr>
          <p:nvPr/>
        </p:nvPicPr>
        <p:blipFill>
          <a:blip r:embed="rId2"/>
          <a:srcRect/>
          <a:stretch>
            <a:fillRect/>
          </a:stretch>
        </p:blipFill>
        <p:spPr>
          <a:xfrm>
            <a:off x="6124518" y="2057400"/>
            <a:ext cx="2271770" cy="2133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TV channels in Pakistan</a:t>
            </a:r>
            <a:endParaRPr lang="en-US" dirty="0"/>
          </a:p>
        </p:txBody>
      </p:sp>
      <p:sp>
        <p:nvSpPr>
          <p:cNvPr id="3" name="Content Placeholder 2"/>
          <p:cNvSpPr>
            <a:spLocks noGrp="1"/>
          </p:cNvSpPr>
          <p:nvPr>
            <p:ph idx="1"/>
          </p:nvPr>
        </p:nvSpPr>
        <p:spPr>
          <a:xfrm>
            <a:off x="457200" y="1600200"/>
            <a:ext cx="4648200" cy="3962400"/>
          </a:xfrm>
        </p:spPr>
        <p:txBody>
          <a:bodyPr/>
          <a:lstStyle/>
          <a:p>
            <a:pPr>
              <a:buNone/>
            </a:pPr>
            <a:r>
              <a:rPr lang="en-US" dirty="0" smtClean="0"/>
              <a:t>			GEO</a:t>
            </a:r>
          </a:p>
          <a:p>
            <a:pPr>
              <a:buNone/>
            </a:pPr>
            <a:endParaRPr lang="en-US" dirty="0" smtClean="0"/>
          </a:p>
          <a:p>
            <a:r>
              <a:rPr lang="en-US" dirty="0" smtClean="0"/>
              <a:t>Karachi-based Pakistani news channel </a:t>
            </a:r>
          </a:p>
          <a:p>
            <a:r>
              <a:rPr lang="en-US" dirty="0" smtClean="0"/>
              <a:t>fully owned and operated by Jang Group </a:t>
            </a:r>
          </a:p>
          <a:p>
            <a:r>
              <a:rPr lang="en-US" dirty="0" smtClean="0"/>
              <a:t>started its broadcasting in 2002</a:t>
            </a:r>
          </a:p>
        </p:txBody>
      </p:sp>
      <p:pic>
        <p:nvPicPr>
          <p:cNvPr id="4" name="Picture 4" descr="z440"/>
          <p:cNvPicPr>
            <a:picLocks noChangeAspect="1" noChangeArrowheads="1"/>
          </p:cNvPicPr>
          <p:nvPr/>
        </p:nvPicPr>
        <p:blipFill>
          <a:blip r:embed="rId2"/>
          <a:srcRect/>
          <a:stretch>
            <a:fillRect/>
          </a:stretch>
        </p:blipFill>
        <p:spPr>
          <a:xfrm>
            <a:off x="6019800" y="2514600"/>
            <a:ext cx="2516188" cy="225413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TV channels in Pakistan</a:t>
            </a:r>
            <a:endParaRPr lang="en-US" dirty="0"/>
          </a:p>
        </p:txBody>
      </p:sp>
      <p:sp>
        <p:nvSpPr>
          <p:cNvPr id="3" name="Content Placeholder 2"/>
          <p:cNvSpPr>
            <a:spLocks noGrp="1"/>
          </p:cNvSpPr>
          <p:nvPr>
            <p:ph idx="1"/>
          </p:nvPr>
        </p:nvSpPr>
        <p:spPr>
          <a:xfrm>
            <a:off x="457200" y="1600200"/>
            <a:ext cx="4876800" cy="4572000"/>
          </a:xfrm>
        </p:spPr>
        <p:txBody>
          <a:bodyPr>
            <a:normAutofit fontScale="92500" lnSpcReduction="20000"/>
          </a:bodyPr>
          <a:lstStyle/>
          <a:p>
            <a:pPr>
              <a:buNone/>
            </a:pPr>
            <a:r>
              <a:rPr lang="en-US" dirty="0" smtClean="0"/>
              <a:t>			HUM TV</a:t>
            </a:r>
          </a:p>
          <a:p>
            <a:pPr>
              <a:buNone/>
            </a:pPr>
            <a:endParaRPr lang="en-US" dirty="0" smtClean="0"/>
          </a:p>
          <a:p>
            <a:r>
              <a:rPr lang="en-US" dirty="0" smtClean="0"/>
              <a:t>24-hour Pakistani entertainment TV channel based in Karachi</a:t>
            </a:r>
          </a:p>
          <a:p>
            <a:r>
              <a:rPr lang="en-US" dirty="0" smtClean="0"/>
              <a:t>first brand of Eye Television Network Limited, Pakistan </a:t>
            </a:r>
          </a:p>
          <a:p>
            <a:r>
              <a:rPr lang="en-US" dirty="0" smtClean="0"/>
              <a:t>Launched on January 17, 2005</a:t>
            </a:r>
          </a:p>
          <a:p>
            <a:r>
              <a:rPr lang="en-US" dirty="0" err="1" smtClean="0"/>
              <a:t>Masala</a:t>
            </a:r>
            <a:r>
              <a:rPr lang="en-US" dirty="0" smtClean="0"/>
              <a:t> TV was launched on 22 November 2006 in Pakistan</a:t>
            </a:r>
          </a:p>
        </p:txBody>
      </p:sp>
      <p:pic>
        <p:nvPicPr>
          <p:cNvPr id="4" name="Picture 4" descr="Hum_tv"/>
          <p:cNvPicPr>
            <a:picLocks noChangeAspect="1" noChangeArrowheads="1"/>
          </p:cNvPicPr>
          <p:nvPr/>
        </p:nvPicPr>
        <p:blipFill>
          <a:blip r:embed="rId2"/>
          <a:srcRect/>
          <a:stretch>
            <a:fillRect/>
          </a:stretch>
        </p:blipFill>
        <p:spPr>
          <a:xfrm>
            <a:off x="6140537" y="2590801"/>
            <a:ext cx="2011276" cy="2286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History of </a:t>
            </a:r>
            <a:r>
              <a:rPr lang="en-US" sz="4400" dirty="0" err="1" smtClean="0"/>
              <a:t>FIlm</a:t>
            </a:r>
            <a:endParaRPr lang="en-US" sz="4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History of Film</a:t>
            </a:r>
            <a:endParaRPr lang="en-US" dirty="0"/>
          </a:p>
        </p:txBody>
      </p:sp>
      <p:sp>
        <p:nvSpPr>
          <p:cNvPr id="3" name="Content Placeholder 2"/>
          <p:cNvSpPr>
            <a:spLocks noGrp="1"/>
          </p:cNvSpPr>
          <p:nvPr>
            <p:ph idx="1"/>
          </p:nvPr>
        </p:nvSpPr>
        <p:spPr/>
        <p:txBody>
          <a:bodyPr/>
          <a:lstStyle/>
          <a:p>
            <a:pPr>
              <a:defRPr/>
            </a:pPr>
            <a:r>
              <a:rPr lang="en-US" dirty="0" smtClean="0"/>
              <a:t>1827 First still photograph taken, </a:t>
            </a:r>
          </a:p>
          <a:p>
            <a:pPr>
              <a:defRPr/>
            </a:pPr>
            <a:r>
              <a:rPr lang="en-US" dirty="0" smtClean="0"/>
              <a:t>Claude </a:t>
            </a:r>
            <a:r>
              <a:rPr lang="en-US" dirty="0" err="1" smtClean="0"/>
              <a:t>Niepce's</a:t>
            </a:r>
            <a:r>
              <a:rPr lang="en-US" dirty="0" smtClean="0"/>
              <a:t> photograph </a:t>
            </a:r>
          </a:p>
          <a:p>
            <a:pPr>
              <a:defRPr/>
            </a:pPr>
            <a:r>
              <a:rPr lang="en-US" dirty="0" smtClean="0"/>
              <a:t>The View from a Window at Le Gras took nearly eight hours to expose.</a:t>
            </a:r>
          </a:p>
          <a:p>
            <a:pPr>
              <a:buFont typeface="Wingdings" pitchFamily="2" charset="2"/>
              <a:buNone/>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Illusion toys</a:t>
            </a:r>
            <a:endParaRPr lang="en-US" dirty="0"/>
          </a:p>
        </p:txBody>
      </p:sp>
      <p:sp>
        <p:nvSpPr>
          <p:cNvPr id="3" name="Content Placeholder 2"/>
          <p:cNvSpPr>
            <a:spLocks noGrp="1"/>
          </p:cNvSpPr>
          <p:nvPr>
            <p:ph idx="1"/>
          </p:nvPr>
        </p:nvSpPr>
        <p:spPr>
          <a:xfrm>
            <a:off x="457200" y="1524000"/>
            <a:ext cx="8229600" cy="4709160"/>
          </a:xfrm>
        </p:spPr>
        <p:txBody>
          <a:bodyPr/>
          <a:lstStyle/>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r>
              <a:rPr lang="en-US" dirty="0" err="1" smtClean="0"/>
              <a:t>Phenakistoscope</a:t>
            </a:r>
            <a:endParaRPr lang="en-US" dirty="0"/>
          </a:p>
        </p:txBody>
      </p:sp>
      <p:pic>
        <p:nvPicPr>
          <p:cNvPr id="4" name="Content Placeholder 3" descr="Phenakistoscope_3g07690u.jpg"/>
          <p:cNvPicPr>
            <a:picLocks noChangeAspect="1"/>
          </p:cNvPicPr>
          <p:nvPr/>
        </p:nvPicPr>
        <p:blipFill>
          <a:blip r:embed="rId2" cstate="print"/>
          <a:srcRect/>
          <a:stretch>
            <a:fillRect/>
          </a:stretch>
        </p:blipFill>
        <p:spPr>
          <a:xfrm>
            <a:off x="0" y="1295400"/>
            <a:ext cx="4648200" cy="3029630"/>
          </a:xfrm>
          <a:prstGeom prst="rect">
            <a:avLst/>
          </a:prstGeom>
        </p:spPr>
      </p:pic>
      <p:pic>
        <p:nvPicPr>
          <p:cNvPr id="5" name="Content Placeholder 3" descr="Zoetrope.jpg"/>
          <p:cNvPicPr>
            <a:picLocks noChangeAspect="1"/>
          </p:cNvPicPr>
          <p:nvPr/>
        </p:nvPicPr>
        <p:blipFill>
          <a:blip r:embed="rId3"/>
          <a:srcRect/>
          <a:stretch>
            <a:fillRect/>
          </a:stretch>
        </p:blipFill>
        <p:spPr>
          <a:xfrm>
            <a:off x="4800600" y="3124200"/>
            <a:ext cx="4098966" cy="2895600"/>
          </a:xfrm>
          <a:prstGeom prst="rect">
            <a:avLst/>
          </a:prstGeom>
        </p:spPr>
      </p:pic>
      <p:sp>
        <p:nvSpPr>
          <p:cNvPr id="6" name="Rectangle 5"/>
          <p:cNvSpPr/>
          <p:nvPr/>
        </p:nvSpPr>
        <p:spPr>
          <a:xfrm>
            <a:off x="6096000" y="2514600"/>
            <a:ext cx="1905000" cy="523220"/>
          </a:xfrm>
          <a:prstGeom prst="rect">
            <a:avLst/>
          </a:prstGeom>
        </p:spPr>
        <p:txBody>
          <a:bodyPr wrap="square">
            <a:spAutoFit/>
          </a:bodyPr>
          <a:lstStyle/>
          <a:p>
            <a:r>
              <a:rPr lang="en-US" sz="2800" dirty="0" smtClean="0"/>
              <a:t>Zoetrope</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Eadweard</a:t>
            </a:r>
            <a:r>
              <a:rPr lang="en-US" dirty="0" smtClean="0"/>
              <a:t> Muybridge</a:t>
            </a:r>
            <a:endParaRPr lang="en-US" dirty="0"/>
          </a:p>
        </p:txBody>
      </p:sp>
      <p:pic>
        <p:nvPicPr>
          <p:cNvPr id="15363" name="Content Placeholder 3" descr="Muybridge-2.jpg"/>
          <p:cNvPicPr>
            <a:picLocks noGrp="1" noChangeAspect="1"/>
          </p:cNvPicPr>
          <p:nvPr>
            <p:ph idx="1"/>
          </p:nvPr>
        </p:nvPicPr>
        <p:blipFill>
          <a:blip r:embed="rId2"/>
          <a:srcRect/>
          <a:stretch>
            <a:fillRect/>
          </a:stretch>
        </p:blipFill>
        <p:spPr>
          <a:xfrm>
            <a:off x="1905000" y="1371600"/>
            <a:ext cx="5791200" cy="49530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Eadweard</a:t>
            </a:r>
            <a:r>
              <a:rPr lang="en-US" dirty="0" smtClean="0"/>
              <a:t> Muybridge</a:t>
            </a:r>
            <a:endParaRPr lang="en-US" dirty="0"/>
          </a:p>
        </p:txBody>
      </p:sp>
      <p:sp>
        <p:nvSpPr>
          <p:cNvPr id="3" name="Content Placeholder 2"/>
          <p:cNvSpPr>
            <a:spLocks noGrp="1"/>
          </p:cNvSpPr>
          <p:nvPr>
            <p:ph idx="1"/>
          </p:nvPr>
        </p:nvSpPr>
        <p:spPr/>
        <p:txBody>
          <a:bodyPr>
            <a:normAutofit fontScale="92500" lnSpcReduction="20000"/>
          </a:bodyPr>
          <a:lstStyle/>
          <a:p>
            <a:pPr algn="just">
              <a:defRPr/>
            </a:pPr>
            <a:r>
              <a:rPr lang="en-US" dirty="0" smtClean="0"/>
              <a:t>Muybridge was asked, in 1873, by the ex-governor of California - Leland Stanford to settle a bet as to whether horses hooves left the ground when they galloped or not.</a:t>
            </a:r>
          </a:p>
          <a:p>
            <a:pPr algn="just">
              <a:defRPr/>
            </a:pPr>
            <a:r>
              <a:rPr lang="en-US" dirty="0" smtClean="0"/>
              <a:t>In June 1878, Muybridge created sequential series of photographs with a battery of 12 cameras along the race track at Stanford's Palo Alto Stock Farm.</a:t>
            </a:r>
          </a:p>
          <a:p>
            <a:pPr algn="just">
              <a:defRPr/>
            </a:pPr>
            <a:r>
              <a:rPr lang="en-US" dirty="0" smtClean="0"/>
              <a:t>The shutters were automatically triggered when the wheel of a card or the breast or legs of a horse tripped wires connected to an electro-magnetic circuit.</a:t>
            </a:r>
          </a:p>
          <a:p>
            <a:pPr algn="just">
              <a:defRPr/>
            </a:pPr>
            <a:r>
              <a:rPr lang="en-US" dirty="0" smtClean="0"/>
              <a:t>Finally it was proven that a running horse at regular intervals had all four hooves in the air.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Improvements to Radio Transmitters</a:t>
            </a:r>
            <a:endParaRPr lang="en-US" sz="3600" dirty="0"/>
          </a:p>
        </p:txBody>
      </p:sp>
      <p:sp>
        <p:nvSpPr>
          <p:cNvPr id="3" name="Content Placeholder 2"/>
          <p:cNvSpPr>
            <a:spLocks noGrp="1"/>
          </p:cNvSpPr>
          <p:nvPr>
            <p:ph idx="1"/>
          </p:nvPr>
        </p:nvSpPr>
        <p:spPr>
          <a:xfrm>
            <a:off x="228600" y="1600200"/>
            <a:ext cx="8763000" cy="4800600"/>
          </a:xfrm>
        </p:spPr>
        <p:txBody>
          <a:bodyPr>
            <a:normAutofit/>
          </a:bodyPr>
          <a:lstStyle/>
          <a:p>
            <a:pPr algn="just"/>
            <a:r>
              <a:rPr lang="en-GB" dirty="0" smtClean="0"/>
              <a:t>Overseas radiotelegraph service developed slowly, primarily because the initial radiotelegraph transmitter discharged electricity within the circuit and between the electrodes was unstable causing a high amount of interference. </a:t>
            </a:r>
          </a:p>
          <a:p>
            <a:pPr algn="just"/>
            <a:r>
              <a:rPr lang="en-GB" dirty="0" smtClean="0"/>
              <a:t>The Alexanderson high-frequency alternator and the De Forest tube resolved many of these early technical problems.</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Eadweard</a:t>
            </a:r>
            <a:r>
              <a:rPr lang="en-US" dirty="0" smtClean="0"/>
              <a:t> Muybridge</a:t>
            </a:r>
            <a:endParaRPr lang="en-US" dirty="0"/>
          </a:p>
        </p:txBody>
      </p:sp>
      <p:sp>
        <p:nvSpPr>
          <p:cNvPr id="4" name="Content Placeholder 3"/>
          <p:cNvSpPr>
            <a:spLocks noGrp="1"/>
          </p:cNvSpPr>
          <p:nvPr>
            <p:ph idx="1"/>
          </p:nvPr>
        </p:nvSpPr>
        <p:spPr/>
        <p:txBody>
          <a:bodyPr/>
          <a:lstStyle/>
          <a:p>
            <a:endParaRPr lang="en-US"/>
          </a:p>
        </p:txBody>
      </p:sp>
      <p:pic>
        <p:nvPicPr>
          <p:cNvPr id="1028" name="Picture 4" descr="https://upload.wikimedia.org/wikipedia/commons/thumb/d/d2/The_Horse_in_Motion_high_res.jpg/220px-The_Horse_in_Motion_high_res.jpg"/>
          <p:cNvPicPr>
            <a:picLocks noChangeAspect="1" noChangeArrowheads="1"/>
          </p:cNvPicPr>
          <p:nvPr/>
        </p:nvPicPr>
        <p:blipFill>
          <a:blip r:embed="rId2"/>
          <a:srcRect/>
          <a:stretch>
            <a:fillRect/>
          </a:stretch>
        </p:blipFill>
        <p:spPr bwMode="auto">
          <a:xfrm>
            <a:off x="280149" y="1551708"/>
            <a:ext cx="8583702" cy="530629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History of Film</a:t>
            </a:r>
            <a:endParaRPr lang="en-US" dirty="0"/>
          </a:p>
        </p:txBody>
      </p:sp>
      <p:sp>
        <p:nvSpPr>
          <p:cNvPr id="3" name="Content Placeholder 2"/>
          <p:cNvSpPr>
            <a:spLocks noGrp="1"/>
          </p:cNvSpPr>
          <p:nvPr>
            <p:ph idx="1"/>
          </p:nvPr>
        </p:nvSpPr>
        <p:spPr/>
        <p:txBody>
          <a:bodyPr/>
          <a:lstStyle/>
          <a:p>
            <a:pPr algn="just">
              <a:defRPr/>
            </a:pPr>
            <a:r>
              <a:rPr lang="en-US" dirty="0" smtClean="0"/>
              <a:t>Thomas A. Edison, with his assistant W.K.L Dickson (who did most of the work), then acquired some Eastman Kodak film stock and began work on a new type of machine. </a:t>
            </a:r>
          </a:p>
          <a:p>
            <a:pPr algn="just">
              <a:defRPr/>
            </a:pPr>
            <a:r>
              <a:rPr lang="en-US" dirty="0" smtClean="0"/>
              <a:t>By 1891, Edison and Dickson have their </a:t>
            </a:r>
            <a:r>
              <a:rPr lang="en-US" dirty="0" err="1" smtClean="0"/>
              <a:t>Kinetograph</a:t>
            </a:r>
            <a:r>
              <a:rPr lang="en-US" dirty="0" smtClean="0"/>
              <a:t> camera and </a:t>
            </a:r>
            <a:r>
              <a:rPr lang="en-US" dirty="0" err="1" smtClean="0"/>
              <a:t>Kinetoscope</a:t>
            </a:r>
            <a:r>
              <a:rPr lang="en-US" dirty="0" smtClean="0"/>
              <a:t> viewing box.</a:t>
            </a:r>
            <a:endParaRPr lang="en-US" b="1" dirty="0" smtClean="0"/>
          </a:p>
          <a:p>
            <a:pP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Kinetoscope</a:t>
            </a:r>
            <a:r>
              <a:rPr lang="en-US" dirty="0" smtClean="0"/>
              <a:t> and Black Maria</a:t>
            </a:r>
            <a:endParaRPr lang="en-US" dirty="0"/>
          </a:p>
        </p:txBody>
      </p:sp>
      <p:pic>
        <p:nvPicPr>
          <p:cNvPr id="22531" name="Content Placeholder 3" descr="Kinetoscope.jpg"/>
          <p:cNvPicPr>
            <a:picLocks noGrp="1" noChangeAspect="1"/>
          </p:cNvPicPr>
          <p:nvPr>
            <p:ph idx="1"/>
          </p:nvPr>
        </p:nvPicPr>
        <p:blipFill>
          <a:blip r:embed="rId2"/>
          <a:srcRect/>
          <a:stretch>
            <a:fillRect/>
          </a:stretch>
        </p:blipFill>
        <p:spPr>
          <a:xfrm>
            <a:off x="1066800" y="1752600"/>
            <a:ext cx="3276600" cy="3886200"/>
          </a:xfrm>
        </p:spPr>
      </p:pic>
      <p:pic>
        <p:nvPicPr>
          <p:cNvPr id="22532" name="Picture 4" descr="Black_Maria.jpg"/>
          <p:cNvPicPr>
            <a:picLocks noChangeAspect="1"/>
          </p:cNvPicPr>
          <p:nvPr/>
        </p:nvPicPr>
        <p:blipFill>
          <a:blip r:embed="rId3"/>
          <a:srcRect/>
          <a:stretch>
            <a:fillRect/>
          </a:stretch>
        </p:blipFill>
        <p:spPr bwMode="auto">
          <a:xfrm>
            <a:off x="4876800" y="1676400"/>
            <a:ext cx="3810000" cy="41465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Butterfly Dance</a:t>
            </a:r>
            <a:endParaRPr lang="en-US" dirty="0"/>
          </a:p>
        </p:txBody>
      </p:sp>
      <p:pic>
        <p:nvPicPr>
          <p:cNvPr id="23555" name="Content Placeholder 3" descr="ButterflyDancebis.jpg"/>
          <p:cNvPicPr>
            <a:picLocks noGrp="1" noChangeAspect="1"/>
          </p:cNvPicPr>
          <p:nvPr>
            <p:ph idx="1"/>
          </p:nvPr>
        </p:nvPicPr>
        <p:blipFill>
          <a:blip r:embed="rId3"/>
          <a:srcRect/>
          <a:stretch>
            <a:fillRect/>
          </a:stretch>
        </p:blipFill>
        <p:spPr>
          <a:xfrm>
            <a:off x="2514600" y="1600200"/>
            <a:ext cx="3886200" cy="50292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First Camera</a:t>
            </a:r>
            <a:endParaRPr lang="en-US" dirty="0"/>
          </a:p>
        </p:txBody>
      </p:sp>
      <p:sp>
        <p:nvSpPr>
          <p:cNvPr id="3" name="Content Placeholder 2"/>
          <p:cNvSpPr>
            <a:spLocks noGrp="1"/>
          </p:cNvSpPr>
          <p:nvPr>
            <p:ph idx="1"/>
          </p:nvPr>
        </p:nvSpPr>
        <p:spPr>
          <a:xfrm>
            <a:off x="457200" y="1447800"/>
            <a:ext cx="8229600" cy="5257800"/>
          </a:xfrm>
        </p:spPr>
        <p:txBody>
          <a:bodyPr/>
          <a:lstStyle/>
          <a:p>
            <a:pPr algn="just">
              <a:defRPr/>
            </a:pPr>
            <a:r>
              <a:rPr lang="en-US" sz="2800" dirty="0" smtClean="0"/>
              <a:t>1892 Using his projecting </a:t>
            </a:r>
            <a:r>
              <a:rPr lang="en-US" sz="2800" dirty="0" err="1" smtClean="0"/>
              <a:t>Praxinoscope</a:t>
            </a:r>
            <a:r>
              <a:rPr lang="en-US" sz="2800" dirty="0" smtClean="0"/>
              <a:t>, Reynaud holds the first public exhibitions of motion pictures. Reynaud's device was successful, using long strips of hand-painted frames, but the effect was jerky and slow. </a:t>
            </a:r>
          </a:p>
          <a:p>
            <a:pPr algn="just">
              <a:defRPr/>
            </a:pPr>
            <a:r>
              <a:rPr lang="en-US" sz="2800" dirty="0" smtClean="0"/>
              <a:t>h</a:t>
            </a:r>
          </a:p>
          <a:p>
            <a:pPr>
              <a:defRPr/>
            </a:pP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Cinématographe</a:t>
            </a:r>
            <a:endParaRPr lang="en-US" dirty="0"/>
          </a:p>
        </p:txBody>
      </p:sp>
      <p:sp>
        <p:nvSpPr>
          <p:cNvPr id="3" name="Content Placeholder 2"/>
          <p:cNvSpPr>
            <a:spLocks noGrp="1"/>
          </p:cNvSpPr>
          <p:nvPr>
            <p:ph idx="1"/>
          </p:nvPr>
        </p:nvSpPr>
        <p:spPr>
          <a:xfrm>
            <a:off x="457200" y="1600200"/>
            <a:ext cx="8229600" cy="4724400"/>
          </a:xfrm>
        </p:spPr>
        <p:txBody>
          <a:bodyPr/>
          <a:lstStyle/>
          <a:p>
            <a:pPr algn="just">
              <a:defRPr/>
            </a:pPr>
            <a:r>
              <a:rPr lang="en-US" sz="3000" dirty="0" smtClean="0"/>
              <a:t>1894 The </a:t>
            </a:r>
            <a:r>
              <a:rPr lang="en-US" sz="3000" dirty="0" err="1" smtClean="0"/>
              <a:t>Lumière</a:t>
            </a:r>
            <a:r>
              <a:rPr lang="en-US" sz="3000" dirty="0" smtClean="0"/>
              <a:t> family is the biggest manufacturer of photographic plates in Europe.</a:t>
            </a:r>
          </a:p>
          <a:p>
            <a:pPr algn="just">
              <a:defRPr/>
            </a:pPr>
            <a:r>
              <a:rPr lang="en-US" sz="3000" dirty="0" smtClean="0"/>
              <a:t>Louis and </a:t>
            </a:r>
            <a:r>
              <a:rPr lang="en-US" sz="3000" dirty="0" err="1" smtClean="0"/>
              <a:t>Auguste</a:t>
            </a:r>
            <a:r>
              <a:rPr lang="en-US" sz="3000" dirty="0" smtClean="0"/>
              <a:t> design a camera which serves as both a recording device and a projecting device. They call it the </a:t>
            </a:r>
            <a:r>
              <a:rPr lang="en-US" sz="3000" dirty="0" err="1" smtClean="0"/>
              <a:t>Cinématographe</a:t>
            </a:r>
            <a:r>
              <a:rPr lang="en-US" sz="3000" dirty="0" smtClean="0"/>
              <a:t>. </a:t>
            </a:r>
          </a:p>
          <a:p>
            <a:pPr algn="just">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Cinématographe</a:t>
            </a:r>
            <a:endParaRPr lang="en-US" dirty="0"/>
          </a:p>
        </p:txBody>
      </p:sp>
      <p:pic>
        <p:nvPicPr>
          <p:cNvPr id="27651" name="Content Placeholder 3" descr="CinematographeCamera.jpg"/>
          <p:cNvPicPr>
            <a:picLocks noGrp="1" noChangeAspect="1"/>
          </p:cNvPicPr>
          <p:nvPr>
            <p:ph idx="1"/>
          </p:nvPr>
        </p:nvPicPr>
        <p:blipFill>
          <a:blip r:embed="rId2"/>
          <a:srcRect/>
          <a:stretch>
            <a:fillRect/>
          </a:stretch>
        </p:blipFill>
        <p:spPr>
          <a:xfrm>
            <a:off x="838200" y="1676400"/>
            <a:ext cx="3532188" cy="4495800"/>
          </a:xfrm>
        </p:spPr>
      </p:pic>
      <p:pic>
        <p:nvPicPr>
          <p:cNvPr id="27652" name="Picture 4" descr="CinematographeProjection.png"/>
          <p:cNvPicPr>
            <a:picLocks noChangeAspect="1"/>
          </p:cNvPicPr>
          <p:nvPr/>
        </p:nvPicPr>
        <p:blipFill>
          <a:blip r:embed="rId3"/>
          <a:srcRect/>
          <a:stretch>
            <a:fillRect/>
          </a:stretch>
        </p:blipFill>
        <p:spPr bwMode="auto">
          <a:xfrm>
            <a:off x="5029200" y="1676400"/>
            <a:ext cx="3276600" cy="44196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First Film</a:t>
            </a:r>
            <a:endParaRPr lang="en-US" dirty="0"/>
          </a:p>
        </p:txBody>
      </p:sp>
      <p:sp>
        <p:nvSpPr>
          <p:cNvPr id="3" name="Content Placeholder 2"/>
          <p:cNvSpPr>
            <a:spLocks noGrp="1"/>
          </p:cNvSpPr>
          <p:nvPr>
            <p:ph idx="1"/>
          </p:nvPr>
        </p:nvSpPr>
        <p:spPr/>
        <p:txBody>
          <a:bodyPr/>
          <a:lstStyle/>
          <a:p>
            <a:pPr>
              <a:defRPr/>
            </a:pPr>
            <a:r>
              <a:rPr lang="en-US" dirty="0" smtClean="0"/>
              <a:t>1895, La Sortie de </a:t>
            </a:r>
            <a:r>
              <a:rPr lang="en-US" dirty="0" err="1" smtClean="0"/>
              <a:t>l'usine</a:t>
            </a:r>
            <a:r>
              <a:rPr lang="en-US" dirty="0" smtClean="0"/>
              <a:t> </a:t>
            </a:r>
            <a:r>
              <a:rPr lang="en-US" dirty="0" err="1" smtClean="0"/>
              <a:t>Lumière</a:t>
            </a:r>
            <a:r>
              <a:rPr lang="en-US" dirty="0" smtClean="0"/>
              <a:t> a Lyon (Workers leaving the </a:t>
            </a:r>
            <a:r>
              <a:rPr lang="en-US" dirty="0" err="1" smtClean="0"/>
              <a:t>Lumière</a:t>
            </a:r>
            <a:r>
              <a:rPr lang="en-US" dirty="0" smtClean="0"/>
              <a:t> factory at Lyon).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Lumière</a:t>
            </a:r>
            <a:r>
              <a:rPr lang="en-US" dirty="0" smtClean="0"/>
              <a:t> films</a:t>
            </a:r>
            <a:endParaRPr lang="en-US" dirty="0"/>
          </a:p>
        </p:txBody>
      </p:sp>
      <p:sp>
        <p:nvSpPr>
          <p:cNvPr id="3" name="Content Placeholder 2"/>
          <p:cNvSpPr>
            <a:spLocks noGrp="1"/>
          </p:cNvSpPr>
          <p:nvPr>
            <p:ph idx="1"/>
          </p:nvPr>
        </p:nvSpPr>
        <p:spPr/>
        <p:txBody>
          <a:bodyPr/>
          <a:lstStyle/>
          <a:p>
            <a:pPr algn="just">
              <a:defRPr/>
            </a:pPr>
            <a:r>
              <a:rPr lang="en-US" dirty="0" smtClean="0"/>
              <a:t>1895 One of the most famous film screenings in history took place on December 28th, 1895. </a:t>
            </a:r>
          </a:p>
          <a:p>
            <a:pPr algn="just">
              <a:defRPr/>
            </a:pPr>
            <a:r>
              <a:rPr lang="en-US" dirty="0" smtClean="0"/>
              <a:t>The venue was the Grand Cafe in Paris and customers paid one Franc for a twenty-five minute </a:t>
            </a:r>
            <a:r>
              <a:rPr lang="en-US" dirty="0" err="1" smtClean="0"/>
              <a:t>programme</a:t>
            </a:r>
            <a:r>
              <a:rPr lang="en-US" dirty="0" smtClean="0"/>
              <a:t> of ten </a:t>
            </a:r>
            <a:r>
              <a:rPr lang="en-US" dirty="0" err="1" smtClean="0"/>
              <a:t>Lumière</a:t>
            </a:r>
            <a:r>
              <a:rPr lang="en-US" dirty="0" smtClean="0"/>
              <a:t> films. </a:t>
            </a:r>
          </a:p>
          <a:p>
            <a:pPr algn="just">
              <a:defRPr/>
            </a:pPr>
            <a:r>
              <a:rPr lang="en-US" dirty="0" smtClean="0"/>
              <a:t>These included Feeding the Baby, The </a:t>
            </a:r>
            <a:r>
              <a:rPr lang="en-US" dirty="0" err="1" smtClean="0"/>
              <a:t>Waterer</a:t>
            </a:r>
            <a:r>
              <a:rPr lang="en-US" dirty="0" smtClean="0"/>
              <a:t> Watered and A View of the Sea. </a:t>
            </a:r>
          </a:p>
          <a:p>
            <a:pPr>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Silent Films</a:t>
            </a:r>
            <a:br>
              <a:rPr lang="en-US" dirty="0" smtClean="0"/>
            </a:br>
            <a:r>
              <a:rPr lang="en-US" dirty="0" smtClean="0"/>
              <a:t> (1895-1905)</a:t>
            </a:r>
            <a:endParaRPr lang="en-US" dirty="0"/>
          </a:p>
        </p:txBody>
      </p:sp>
      <p:sp>
        <p:nvSpPr>
          <p:cNvPr id="3" name="Content Placeholder 2"/>
          <p:cNvSpPr>
            <a:spLocks noGrp="1"/>
          </p:cNvSpPr>
          <p:nvPr>
            <p:ph idx="1"/>
          </p:nvPr>
        </p:nvSpPr>
        <p:spPr>
          <a:xfrm>
            <a:off x="457200" y="1600200"/>
            <a:ext cx="8229600" cy="5257800"/>
          </a:xfrm>
        </p:spPr>
        <p:txBody>
          <a:bodyPr/>
          <a:lstStyle/>
          <a:p>
            <a:pPr>
              <a:defRPr/>
            </a:pPr>
            <a:r>
              <a:rPr lang="en-US" sz="2600" dirty="0" smtClean="0"/>
              <a:t>Films began developing a narrative structure</a:t>
            </a:r>
          </a:p>
          <a:p>
            <a:pPr>
              <a:defRPr/>
            </a:pPr>
            <a:r>
              <a:rPr lang="en-US" sz="2600" dirty="0" smtClean="0"/>
              <a:t>Stringing scenes together to tell narratives. </a:t>
            </a:r>
          </a:p>
          <a:p>
            <a:pPr>
              <a:defRPr/>
            </a:pPr>
            <a:r>
              <a:rPr lang="en-US" sz="2600" dirty="0" smtClean="0"/>
              <a:t>The scenes were later broken up into multiple shots of varying sizes and angles. </a:t>
            </a:r>
          </a:p>
          <a:p>
            <a:pPr algn="just">
              <a:defRPr/>
            </a:pPr>
            <a:r>
              <a:rPr lang="en-US" sz="2600" dirty="0" smtClean="0"/>
              <a:t>Other techniques such as camera movement were realized as effective ways to portray a story on film.</a:t>
            </a:r>
          </a:p>
          <a:p>
            <a:pPr>
              <a:defRPr/>
            </a:pPr>
            <a:r>
              <a:rPr lang="en-US" sz="2600" dirty="0" smtClean="0"/>
              <a:t>Rather than leave the audience in silence, theater owners would hire a pianist or organist or a full orchestra to play music fitting the mood of the film at any given moment. </a:t>
            </a:r>
            <a:endParaRPr lang="en-US"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Lee </a:t>
            </a:r>
            <a:r>
              <a:rPr lang="en-GB" sz="3200" dirty="0" err="1" smtClean="0"/>
              <a:t>DeForest</a:t>
            </a:r>
            <a:r>
              <a:rPr lang="en-GB" sz="3200" dirty="0" smtClean="0"/>
              <a:t> - AM Radio</a:t>
            </a:r>
            <a:endParaRPr lang="en-US" sz="3200" dirty="0"/>
          </a:p>
        </p:txBody>
      </p:sp>
      <p:sp>
        <p:nvSpPr>
          <p:cNvPr id="3" name="Content Placeholder 2"/>
          <p:cNvSpPr>
            <a:spLocks noGrp="1"/>
          </p:cNvSpPr>
          <p:nvPr>
            <p:ph idx="1"/>
          </p:nvPr>
        </p:nvSpPr>
        <p:spPr>
          <a:xfrm>
            <a:off x="228600" y="1600200"/>
            <a:ext cx="8763000" cy="4800600"/>
          </a:xfrm>
        </p:spPr>
        <p:txBody>
          <a:bodyPr>
            <a:normAutofit lnSpcReduction="10000"/>
          </a:bodyPr>
          <a:lstStyle/>
          <a:p>
            <a:pPr algn="just"/>
            <a:r>
              <a:rPr lang="en-GB" dirty="0" smtClean="0"/>
              <a:t>Lee </a:t>
            </a:r>
            <a:r>
              <a:rPr lang="en-GB" dirty="0" smtClean="0"/>
              <a:t>De Forest provided </a:t>
            </a:r>
            <a:r>
              <a:rPr lang="en-GB" dirty="0" smtClean="0"/>
              <a:t>it </a:t>
            </a:r>
            <a:r>
              <a:rPr lang="en-GB" dirty="0" smtClean="0"/>
              <a:t>possible to amplify the radio frequency signal picked up by the antenna before application to the receiver detector; thus, much weaker signals could be utilized than had previously been possible. De Forest was also the person who first used the word "radio".</a:t>
            </a:r>
            <a:endParaRPr lang="en-US" dirty="0" smtClean="0"/>
          </a:p>
          <a:p>
            <a:pPr algn="just"/>
            <a:r>
              <a:rPr lang="en-GB" dirty="0" smtClean="0"/>
              <a:t>The result of Lee </a:t>
            </a:r>
            <a:r>
              <a:rPr lang="en-GB" dirty="0" err="1" smtClean="0"/>
              <a:t>DeForest's</a:t>
            </a:r>
            <a:r>
              <a:rPr lang="en-GB" dirty="0" smtClean="0"/>
              <a:t> work was the invention of amplitude-modulated or AM radio that allowed for a multitude of radio stations. The earlier spark-gap transmitters did not allow for this.</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Silent Films</a:t>
            </a:r>
            <a:br>
              <a:rPr lang="en-US" dirty="0" smtClean="0"/>
            </a:br>
            <a:r>
              <a:rPr lang="en-US" dirty="0" smtClean="0"/>
              <a:t> (1895-1905)</a:t>
            </a:r>
            <a:endParaRPr lang="en-US" dirty="0"/>
          </a:p>
        </p:txBody>
      </p:sp>
      <p:sp>
        <p:nvSpPr>
          <p:cNvPr id="3" name="Content Placeholder 2"/>
          <p:cNvSpPr>
            <a:spLocks noGrp="1"/>
          </p:cNvSpPr>
          <p:nvPr>
            <p:ph idx="1"/>
          </p:nvPr>
        </p:nvSpPr>
        <p:spPr>
          <a:xfrm>
            <a:off x="457200" y="1600200"/>
            <a:ext cx="8229600" cy="5257800"/>
          </a:xfrm>
        </p:spPr>
        <p:txBody>
          <a:bodyPr/>
          <a:lstStyle/>
          <a:p>
            <a:pPr>
              <a:defRPr/>
            </a:pPr>
            <a:r>
              <a:rPr lang="en-US" sz="2600" dirty="0" smtClean="0"/>
              <a:t>By the early 1920s, most films came with a prepared list of sheet music. </a:t>
            </a:r>
          </a:p>
          <a:p>
            <a:pPr>
              <a:defRPr/>
            </a:pPr>
            <a:r>
              <a:rPr lang="en-US" sz="2600" dirty="0" smtClean="0"/>
              <a:t>Complete film scores being composed for major productions.</a:t>
            </a:r>
            <a:endParaRPr lang="en-US" sz="2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Silent Films</a:t>
            </a:r>
            <a:br>
              <a:rPr lang="en-US" dirty="0" smtClean="0"/>
            </a:br>
            <a:r>
              <a:rPr lang="en-US" dirty="0" smtClean="0"/>
              <a:t> (1895-1905)</a:t>
            </a:r>
            <a:endParaRPr lang="en-US" dirty="0"/>
          </a:p>
        </p:txBody>
      </p:sp>
      <p:sp>
        <p:nvSpPr>
          <p:cNvPr id="3" name="Content Placeholder 2"/>
          <p:cNvSpPr>
            <a:spLocks noGrp="1"/>
          </p:cNvSpPr>
          <p:nvPr>
            <p:ph idx="1"/>
          </p:nvPr>
        </p:nvSpPr>
        <p:spPr/>
        <p:txBody>
          <a:bodyPr/>
          <a:lstStyle/>
          <a:p>
            <a:pPr>
              <a:defRPr/>
            </a:pPr>
            <a:r>
              <a:rPr lang="en-US" sz="2400" b="1" dirty="0" smtClean="0"/>
              <a:t>Acting techniques</a:t>
            </a:r>
          </a:p>
          <a:p>
            <a:pPr algn="just">
              <a:buFont typeface="Wingdings" pitchFamily="2" charset="2"/>
              <a:buNone/>
              <a:defRPr/>
            </a:pPr>
            <a:r>
              <a:rPr lang="en-US" sz="2400" b="1" dirty="0" smtClean="0"/>
              <a:t>	</a:t>
            </a:r>
            <a:r>
              <a:rPr lang="en-US" sz="2400" dirty="0" smtClean="0"/>
              <a:t>Silent film actors emphasized body language and facial expression so that the audience could better understand what an actor was feeling and portraying on screen.</a:t>
            </a:r>
          </a:p>
          <a:p>
            <a:pPr>
              <a:defRPr/>
            </a:pPr>
            <a:r>
              <a:rPr lang="en-US" sz="2400" dirty="0" smtClean="0"/>
              <a:t>Silent comedies tend to be more popular in the modern era than drama, partly because overacting is more natural in comedy. </a:t>
            </a:r>
          </a:p>
          <a:p>
            <a:pPr>
              <a:defRPr/>
            </a:pPr>
            <a:r>
              <a:rPr lang="en-US" sz="2400" dirty="0" smtClean="0"/>
              <a:t>The melodramatic acting style was in some cases a habit actors transferred from their former stage experience.</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Silent films in Hollywood</a:t>
            </a:r>
            <a:endParaRPr lang="en-US" dirty="0"/>
          </a:p>
        </p:txBody>
      </p:sp>
      <p:sp>
        <p:nvSpPr>
          <p:cNvPr id="3" name="Content Placeholder 2"/>
          <p:cNvSpPr>
            <a:spLocks noGrp="1"/>
          </p:cNvSpPr>
          <p:nvPr>
            <p:ph idx="1"/>
          </p:nvPr>
        </p:nvSpPr>
        <p:spPr/>
        <p:txBody>
          <a:bodyPr>
            <a:normAutofit lnSpcReduction="10000"/>
          </a:bodyPr>
          <a:lstStyle/>
          <a:p>
            <a:pPr algn="just">
              <a:defRPr/>
            </a:pPr>
            <a:r>
              <a:rPr lang="en-US" sz="2400" dirty="0" smtClean="0"/>
              <a:t>The rise of European cinema was interrupted by the outbreak of World War I when the film industry in United States flourished with the rise of Hollywood, typified most prominently by the great innovative work of D.W. Griffith in The Birth of a Nation (1914) and Intolerance (1916) . </a:t>
            </a:r>
          </a:p>
          <a:p>
            <a:pPr algn="just">
              <a:defRPr/>
            </a:pPr>
            <a:r>
              <a:rPr lang="en-US" sz="2400" dirty="0" smtClean="0"/>
              <a:t>However in the 1920s, Russian Filmmaker Sergei Eisenstein,  and European filmmakers such as F. W. </a:t>
            </a:r>
            <a:r>
              <a:rPr lang="en-US" sz="2400" dirty="0" err="1" smtClean="0"/>
              <a:t>Murnau</a:t>
            </a:r>
            <a:r>
              <a:rPr lang="en-US" sz="2400" dirty="0" smtClean="0"/>
              <a:t>, and Fritz Lang, in many ways inspired by the war-time progress of film through Griffith, along with the contributions of Charles Chaplin, Buster Keaton and others, quickly caught up with American film-making and continued to further advance the medium.</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First Film with Sound</a:t>
            </a:r>
            <a:endParaRPr lang="en-US" dirty="0"/>
          </a:p>
        </p:txBody>
      </p:sp>
      <p:sp>
        <p:nvSpPr>
          <p:cNvPr id="3" name="Content Placeholder 2"/>
          <p:cNvSpPr>
            <a:spLocks noGrp="1"/>
          </p:cNvSpPr>
          <p:nvPr>
            <p:ph idx="1"/>
          </p:nvPr>
        </p:nvSpPr>
        <p:spPr/>
        <p:txBody>
          <a:bodyPr/>
          <a:lstStyle/>
          <a:p>
            <a:pPr algn="just">
              <a:defRPr/>
            </a:pPr>
            <a:r>
              <a:rPr lang="en-US" dirty="0" smtClean="0"/>
              <a:t>The first feature-length film with synchronized sound effects and musical soundtrack (canned music and sound effects), but without dialogue, was Warner Bros.' romantic adventure </a:t>
            </a:r>
            <a:r>
              <a:rPr lang="en-US" b="1" dirty="0" smtClean="0"/>
              <a:t>Don Juan (1926)</a:t>
            </a:r>
            <a:r>
              <a:rPr lang="en-US" dirty="0" smtClean="0"/>
              <a:t>. It was premiered in New York in August 1926, and starred John Barrymore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Cinema of India</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defRPr/>
            </a:pPr>
            <a:r>
              <a:rPr lang="en-US" sz="2800" dirty="0" smtClean="0"/>
              <a:t>India is the world's largest producer of films. In 2009, India produced a total of 2961 films on celluloid, that include a staggering figure of 1288 feature films. The provision of 100% foreign direct investment has made the Indian film market attractive for foreign enterprises such as 20th Century Fox, Sony Pictures, and Warner Bros.</a:t>
            </a:r>
            <a:r>
              <a:rPr lang="en-US" sz="2800" baseline="30000" dirty="0" smtClean="0"/>
              <a:t> </a:t>
            </a:r>
            <a:r>
              <a:rPr lang="en-US" sz="2800" dirty="0" smtClean="0"/>
              <a:t>Prominent Indian enterprises such as Zee, UTV, </a:t>
            </a:r>
            <a:r>
              <a:rPr lang="en-US" sz="2800" dirty="0" err="1" smtClean="0"/>
              <a:t>Adlabs</a:t>
            </a:r>
            <a:r>
              <a:rPr lang="en-US" sz="2800" dirty="0" smtClean="0"/>
              <a:t> and Sun Network's Sun Pictures also participated in producing and distributing films.</a:t>
            </a:r>
            <a:endParaRPr 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Cinema of India</a:t>
            </a:r>
            <a:br>
              <a:rPr lang="en-US" dirty="0" smtClean="0"/>
            </a:br>
            <a:endParaRPr lang="en-US" dirty="0"/>
          </a:p>
        </p:txBody>
      </p:sp>
      <p:sp>
        <p:nvSpPr>
          <p:cNvPr id="3" name="Content Placeholder 2"/>
          <p:cNvSpPr>
            <a:spLocks noGrp="1"/>
          </p:cNvSpPr>
          <p:nvPr>
            <p:ph idx="1"/>
          </p:nvPr>
        </p:nvSpPr>
        <p:spPr/>
        <p:txBody>
          <a:bodyPr/>
          <a:lstStyle/>
          <a:p>
            <a:pPr algn="just">
              <a:defRPr/>
            </a:pPr>
            <a:r>
              <a:rPr lang="en-US" sz="2600" dirty="0" smtClean="0"/>
              <a:t>Following the screening of the </a:t>
            </a:r>
            <a:r>
              <a:rPr lang="en-US" sz="2600" dirty="0" err="1" smtClean="0"/>
              <a:t>Lumière</a:t>
            </a:r>
            <a:r>
              <a:rPr lang="en-US" sz="2600" dirty="0" smtClean="0"/>
              <a:t> moving pictures in London (1895) cinema became a sensation across Europe and by July 1896 the </a:t>
            </a:r>
            <a:r>
              <a:rPr lang="en-US" sz="2600" dirty="0" err="1" smtClean="0"/>
              <a:t>Lumière</a:t>
            </a:r>
            <a:r>
              <a:rPr lang="en-US" sz="2600" dirty="0" smtClean="0"/>
              <a:t> films had been in show in Bombay (now Mumbai). </a:t>
            </a:r>
          </a:p>
          <a:p>
            <a:pPr algn="just">
              <a:defRPr/>
            </a:pPr>
            <a:r>
              <a:rPr lang="en-US" sz="2600" dirty="0" smtClean="0"/>
              <a:t>The first short films in India were directed by </a:t>
            </a:r>
            <a:r>
              <a:rPr lang="en-US" sz="2600" dirty="0" err="1" smtClean="0"/>
              <a:t>Hiralal</a:t>
            </a:r>
            <a:r>
              <a:rPr lang="en-US" sz="2600" dirty="0" smtClean="0"/>
              <a:t> </a:t>
            </a:r>
            <a:r>
              <a:rPr lang="en-US" sz="2600" dirty="0" err="1" smtClean="0"/>
              <a:t>Sen</a:t>
            </a:r>
            <a:r>
              <a:rPr lang="en-US" sz="2600" dirty="0" smtClean="0"/>
              <a:t>, starting with </a:t>
            </a:r>
            <a:r>
              <a:rPr lang="en-US" sz="2600" i="1" dirty="0" smtClean="0"/>
              <a:t>The Flower of Persia</a:t>
            </a:r>
            <a:r>
              <a:rPr lang="en-US" sz="2600" dirty="0" smtClean="0"/>
              <a:t> (1898).</a:t>
            </a:r>
            <a:r>
              <a:rPr lang="en-US" sz="2600" baseline="30000" dirty="0" smtClean="0"/>
              <a:t> </a:t>
            </a:r>
            <a:endParaRPr lang="en-US" sz="2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3124200" cy="1143000"/>
          </a:xfrm>
        </p:spPr>
        <p:txBody>
          <a:bodyPr/>
          <a:lstStyle/>
          <a:p>
            <a:pPr>
              <a:defRPr/>
            </a:pPr>
            <a:endParaRPr lang="en-US" dirty="0"/>
          </a:p>
        </p:txBody>
      </p:sp>
      <p:pic>
        <p:nvPicPr>
          <p:cNvPr id="47107" name="Content Placeholder 3" descr="HiralalSen_FlowerofPersia_DancingScene.jpg"/>
          <p:cNvPicPr>
            <a:picLocks noGrp="1" noChangeAspect="1"/>
          </p:cNvPicPr>
          <p:nvPr>
            <p:ph idx="1"/>
          </p:nvPr>
        </p:nvPicPr>
        <p:blipFill>
          <a:blip r:embed="rId2"/>
          <a:srcRect/>
          <a:stretch>
            <a:fillRect/>
          </a:stretch>
        </p:blipFill>
        <p:spPr>
          <a:xfrm>
            <a:off x="2438400" y="228600"/>
            <a:ext cx="4267200" cy="57150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648200" cy="1143000"/>
          </a:xfrm>
        </p:spPr>
        <p:txBody>
          <a:bodyPr/>
          <a:lstStyle/>
          <a:p>
            <a:pPr>
              <a:defRPr/>
            </a:pPr>
            <a:endParaRPr lang="en-US" dirty="0"/>
          </a:p>
        </p:txBody>
      </p:sp>
      <p:pic>
        <p:nvPicPr>
          <p:cNvPr id="48131" name="Content Placeholder 3" descr="Phalke.jpg"/>
          <p:cNvPicPr>
            <a:picLocks noGrp="1" noChangeAspect="1"/>
          </p:cNvPicPr>
          <p:nvPr>
            <p:ph idx="1"/>
          </p:nvPr>
        </p:nvPicPr>
        <p:blipFill>
          <a:blip r:embed="rId2"/>
          <a:srcRect/>
          <a:stretch>
            <a:fillRect/>
          </a:stretch>
        </p:blipFill>
        <p:spPr>
          <a:xfrm>
            <a:off x="1752600" y="228600"/>
            <a:ext cx="5562600" cy="58674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Cinema of India</a:t>
            </a:r>
            <a:br>
              <a:rPr lang="en-US" dirty="0" smtClean="0"/>
            </a:br>
            <a:endParaRPr lang="en-US" dirty="0"/>
          </a:p>
        </p:txBody>
      </p:sp>
      <p:sp>
        <p:nvSpPr>
          <p:cNvPr id="3" name="Content Placeholder 2"/>
          <p:cNvSpPr>
            <a:spLocks noGrp="1"/>
          </p:cNvSpPr>
          <p:nvPr>
            <p:ph idx="1"/>
          </p:nvPr>
        </p:nvSpPr>
        <p:spPr/>
        <p:txBody>
          <a:bodyPr/>
          <a:lstStyle/>
          <a:p>
            <a:pPr algn="just">
              <a:defRPr/>
            </a:pPr>
            <a:r>
              <a:rPr lang="en-US" sz="2600" dirty="0" smtClean="0"/>
              <a:t>The first full-length motion picture in India was produced by </a:t>
            </a:r>
            <a:r>
              <a:rPr lang="en-US" sz="2600" dirty="0" err="1" smtClean="0"/>
              <a:t>Dadasaheb</a:t>
            </a:r>
            <a:r>
              <a:rPr lang="en-US" sz="2600" dirty="0" smtClean="0"/>
              <a:t> </a:t>
            </a:r>
            <a:r>
              <a:rPr lang="en-US" sz="2600" dirty="0" err="1" smtClean="0"/>
              <a:t>Phalke</a:t>
            </a:r>
            <a:r>
              <a:rPr lang="en-US" sz="2600" dirty="0" smtClean="0"/>
              <a:t>, a scholar on India's languages and culture.</a:t>
            </a:r>
          </a:p>
          <a:p>
            <a:pPr algn="just">
              <a:defRPr/>
            </a:pPr>
            <a:r>
              <a:rPr lang="en-US" sz="2600" dirty="0" smtClean="0"/>
              <a:t>He brought together elements from Sanskrit epics to produce his </a:t>
            </a:r>
            <a:r>
              <a:rPr lang="en-US" sz="2600" i="1" dirty="0" smtClean="0"/>
              <a:t>Raja </a:t>
            </a:r>
            <a:r>
              <a:rPr lang="en-US" sz="2600" i="1" dirty="0" err="1" smtClean="0"/>
              <a:t>Harishchandra</a:t>
            </a:r>
            <a:r>
              <a:rPr lang="en-US" sz="2600" dirty="0" smtClean="0"/>
              <a:t> (1913), a silent film in Marathi. </a:t>
            </a:r>
          </a:p>
          <a:p>
            <a:pPr algn="just">
              <a:defRPr/>
            </a:pPr>
            <a:r>
              <a:rPr lang="en-US" sz="2600" dirty="0" smtClean="0"/>
              <a:t>Interestingly, the female roles in the film were played by male actors.</a:t>
            </a:r>
          </a:p>
          <a:p>
            <a:pPr algn="just">
              <a:defRPr/>
            </a:pPr>
            <a:r>
              <a:rPr lang="en-US" sz="2600" dirty="0" smtClean="0"/>
              <a:t>http://www.youtube.com/watch?v=DeTnbEnjh64</a:t>
            </a:r>
            <a:endParaRPr lang="en-US" sz="2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
            </a:r>
            <a:br>
              <a:rPr lang="en-US" dirty="0" smtClean="0"/>
            </a:br>
            <a:r>
              <a:rPr lang="en-US" dirty="0" smtClean="0"/>
              <a:t>Cinema of India</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5105400"/>
          </a:xfrm>
        </p:spPr>
        <p:txBody>
          <a:bodyPr>
            <a:normAutofit lnSpcReduction="10000"/>
          </a:bodyPr>
          <a:lstStyle/>
          <a:p>
            <a:pPr algn="just">
              <a:defRPr/>
            </a:pPr>
            <a:r>
              <a:rPr lang="en-US" sz="2800" dirty="0" smtClean="0"/>
              <a:t>During the early twentieth century cinema as a medium gained popularity across India's population and its many economic sections. Tickets were made affordable to the common man at a low price and for the financially capable additional comforts meant additional admission ticket price.</a:t>
            </a:r>
            <a:r>
              <a:rPr lang="en-US" sz="2800" baseline="30000" dirty="0" smtClean="0"/>
              <a:t> </a:t>
            </a:r>
            <a:r>
              <a:rPr lang="en-US" sz="2800" dirty="0" smtClean="0"/>
              <a:t>Audiences thronged to cinema halls as this affordable medium of entertainment was available for as low as an </a:t>
            </a:r>
            <a:r>
              <a:rPr lang="en-US" sz="2800" i="1" dirty="0" err="1" smtClean="0"/>
              <a:t>anna</a:t>
            </a:r>
            <a:r>
              <a:rPr lang="en-US" sz="2800" dirty="0" smtClean="0"/>
              <a:t> (4 </a:t>
            </a:r>
            <a:r>
              <a:rPr lang="en-US" sz="2800" i="1" dirty="0" smtClean="0"/>
              <a:t>paisa</a:t>
            </a:r>
            <a:r>
              <a:rPr lang="en-US" sz="2800" dirty="0" smtClean="0"/>
              <a:t>) in Bombay. The content of Indian commercial cinema was increasingly tailored to appeal to these masses.</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True Broadcasting Begins</a:t>
            </a:r>
            <a:endParaRPr lang="en-US" sz="3200" dirty="0"/>
          </a:p>
        </p:txBody>
      </p:sp>
      <p:sp>
        <p:nvSpPr>
          <p:cNvPr id="3" name="Content Placeholder 2"/>
          <p:cNvSpPr>
            <a:spLocks noGrp="1"/>
          </p:cNvSpPr>
          <p:nvPr>
            <p:ph idx="1"/>
          </p:nvPr>
        </p:nvSpPr>
        <p:spPr>
          <a:xfrm>
            <a:off x="228600" y="1600200"/>
            <a:ext cx="8763000" cy="4800600"/>
          </a:xfrm>
        </p:spPr>
        <p:txBody>
          <a:bodyPr>
            <a:normAutofit/>
          </a:bodyPr>
          <a:lstStyle/>
          <a:p>
            <a:pPr algn="just"/>
            <a:r>
              <a:rPr lang="en-GB" dirty="0" smtClean="0"/>
              <a:t>In 1915, speech was first transmitted across the continent from New York City to San Francisco and across the Atlantic Ocean from Naval radio station </a:t>
            </a:r>
            <a:r>
              <a:rPr lang="en-GB" dirty="0" err="1" smtClean="0"/>
              <a:t>NAA</a:t>
            </a:r>
            <a:r>
              <a:rPr lang="en-GB" dirty="0" smtClean="0"/>
              <a:t> at Arlington, Virginia, to the Eiffel Tower in Paris.</a:t>
            </a:r>
            <a:endParaRPr lang="en-US" dirty="0" smtClean="0"/>
          </a:p>
          <a:p>
            <a:pPr algn="just"/>
            <a:r>
              <a:rPr lang="en-GB" dirty="0" smtClean="0"/>
              <a:t>On November 2, 1920, Westinghouse's </a:t>
            </a:r>
            <a:r>
              <a:rPr lang="en-GB" dirty="0" err="1" smtClean="0"/>
              <a:t>KDKA</a:t>
            </a:r>
            <a:r>
              <a:rPr lang="en-GB" dirty="0" smtClean="0"/>
              <a:t>-Pittsburgh broadcast the Harding-Cox election returns and began a daily schedule of radio programs.</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4572000" cy="1143000"/>
          </a:xfrm>
        </p:spPr>
        <p:txBody>
          <a:bodyPr/>
          <a:lstStyle/>
          <a:p>
            <a:pPr>
              <a:defRPr/>
            </a:pPr>
            <a:endParaRPr lang="en-US" dirty="0"/>
          </a:p>
        </p:txBody>
      </p:sp>
      <p:pic>
        <p:nvPicPr>
          <p:cNvPr id="51203" name="Content Placeholder 3" descr="600full-ardeshir-irani.jpg"/>
          <p:cNvPicPr>
            <a:picLocks noGrp="1" noChangeAspect="1"/>
          </p:cNvPicPr>
          <p:nvPr>
            <p:ph idx="1"/>
          </p:nvPr>
        </p:nvPicPr>
        <p:blipFill>
          <a:blip r:embed="rId2"/>
          <a:srcRect/>
          <a:stretch>
            <a:fillRect/>
          </a:stretch>
        </p:blipFill>
        <p:spPr>
          <a:xfrm>
            <a:off x="1905000" y="228600"/>
            <a:ext cx="5410200" cy="60198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Cinema of India</a:t>
            </a:r>
            <a:br>
              <a:rPr lang="en-US" dirty="0" smtClean="0"/>
            </a:br>
            <a:endParaRPr lang="en-US" dirty="0"/>
          </a:p>
        </p:txBody>
      </p:sp>
      <p:sp>
        <p:nvSpPr>
          <p:cNvPr id="3" name="Content Placeholder 2"/>
          <p:cNvSpPr>
            <a:spLocks noGrp="1"/>
          </p:cNvSpPr>
          <p:nvPr>
            <p:ph idx="1"/>
          </p:nvPr>
        </p:nvSpPr>
        <p:spPr/>
        <p:txBody>
          <a:bodyPr/>
          <a:lstStyle/>
          <a:p>
            <a:pPr algn="just">
              <a:defRPr/>
            </a:pPr>
            <a:r>
              <a:rPr lang="en-US" sz="2800" dirty="0" err="1" smtClean="0"/>
              <a:t>Ardeshir</a:t>
            </a:r>
            <a:r>
              <a:rPr lang="en-US" sz="2800" dirty="0" smtClean="0"/>
              <a:t> </a:t>
            </a:r>
            <a:r>
              <a:rPr lang="en-US" sz="2800" dirty="0" err="1" smtClean="0"/>
              <a:t>Irani</a:t>
            </a:r>
            <a:r>
              <a:rPr lang="en-US" sz="2800" dirty="0" smtClean="0"/>
              <a:t> released </a:t>
            </a:r>
            <a:r>
              <a:rPr lang="en-US" sz="2800" i="1" dirty="0" err="1" smtClean="0"/>
              <a:t>Alam</a:t>
            </a:r>
            <a:r>
              <a:rPr lang="en-US" sz="2800" i="1" dirty="0" smtClean="0"/>
              <a:t> </a:t>
            </a:r>
            <a:r>
              <a:rPr lang="en-US" sz="2800" i="1" dirty="0" err="1" smtClean="0"/>
              <a:t>Ara</a:t>
            </a:r>
            <a:r>
              <a:rPr lang="en-US" sz="2800" dirty="0" smtClean="0"/>
              <a:t>, the first Indian talking film, on 14 March 1931. </a:t>
            </a:r>
          </a:p>
          <a:p>
            <a:pPr algn="just">
              <a:defRPr/>
            </a:pPr>
            <a:r>
              <a:rPr lang="en-US" sz="2800" dirty="0" smtClean="0"/>
              <a:t>Following the inception of 'talkies' in India some film stars were highly sought after and earned comfortable incomes through acting. </a:t>
            </a:r>
          </a:p>
          <a:p>
            <a:pPr algn="just">
              <a:defRPr/>
            </a:pPr>
            <a:r>
              <a:rPr lang="en-US" sz="2800" dirty="0" smtClean="0"/>
              <a:t>As sound technology advanced the 1930s saw the rise of music in Indian cinema with musicals such as </a:t>
            </a:r>
            <a:r>
              <a:rPr lang="en-US" sz="2800" i="1" dirty="0" err="1" smtClean="0"/>
              <a:t>Indra</a:t>
            </a:r>
            <a:r>
              <a:rPr lang="en-US" sz="2800" i="1" dirty="0" smtClean="0"/>
              <a:t> </a:t>
            </a:r>
            <a:r>
              <a:rPr lang="en-US" sz="2800" i="1" dirty="0" err="1" smtClean="0"/>
              <a:t>Sabha</a:t>
            </a:r>
            <a:r>
              <a:rPr lang="en-US" sz="2800" dirty="0" smtClean="0"/>
              <a:t> and </a:t>
            </a:r>
            <a:r>
              <a:rPr lang="en-US" sz="2800" i="1" dirty="0" smtClean="0"/>
              <a:t>Devi </a:t>
            </a:r>
            <a:r>
              <a:rPr lang="en-US" sz="2800" i="1" dirty="0" err="1" smtClean="0"/>
              <a:t>Devyani</a:t>
            </a:r>
            <a:r>
              <a:rPr lang="en-US" sz="2800" dirty="0" smtClean="0"/>
              <a:t> marking the beginning of song-and-dance in India's films.</a:t>
            </a:r>
            <a:endParaRPr 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Cinema of India</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defRPr/>
            </a:pPr>
            <a:r>
              <a:rPr lang="en-US" sz="2600" dirty="0" smtClean="0"/>
              <a:t>Following India's independence, the period from the late 1940s to the 1960s are regarded by film historians as the 'Golden Age' of Indian cinema. Some of the most critically acclaimed Indian films of all time were produced during this period. In commercial Hindi cinema, examples of famous films at the time include the Guru </a:t>
            </a:r>
            <a:r>
              <a:rPr lang="en-US" sz="2600" dirty="0" err="1" smtClean="0"/>
              <a:t>Dutt</a:t>
            </a:r>
            <a:r>
              <a:rPr lang="en-US" sz="2600" dirty="0" smtClean="0"/>
              <a:t> films </a:t>
            </a:r>
            <a:r>
              <a:rPr lang="en-US" sz="2600" i="1" dirty="0" err="1" smtClean="0"/>
              <a:t>Pyaasa</a:t>
            </a:r>
            <a:r>
              <a:rPr lang="en-US" sz="2600" dirty="0" smtClean="0"/>
              <a:t> (1957) and </a:t>
            </a:r>
            <a:r>
              <a:rPr lang="en-US" sz="2600" i="1" dirty="0" err="1" smtClean="0"/>
              <a:t>Kaagaz</a:t>
            </a:r>
            <a:r>
              <a:rPr lang="en-US" sz="2600" i="1" dirty="0" smtClean="0"/>
              <a:t> </a:t>
            </a:r>
            <a:r>
              <a:rPr lang="en-US" sz="2600" i="1" dirty="0" err="1" smtClean="0"/>
              <a:t>Ke</a:t>
            </a:r>
            <a:r>
              <a:rPr lang="en-US" sz="2600" i="1" dirty="0" smtClean="0"/>
              <a:t> </a:t>
            </a:r>
            <a:r>
              <a:rPr lang="en-US" sz="2600" i="1" dirty="0" err="1" smtClean="0"/>
              <a:t>Phool</a:t>
            </a:r>
            <a:r>
              <a:rPr lang="en-US" sz="2600" dirty="0" smtClean="0"/>
              <a:t> (1959) and the Raj </a:t>
            </a:r>
            <a:r>
              <a:rPr lang="en-US" sz="2600" dirty="0" err="1" smtClean="0"/>
              <a:t>Kapoor</a:t>
            </a:r>
            <a:r>
              <a:rPr lang="en-US" sz="2600" dirty="0" smtClean="0"/>
              <a:t> films </a:t>
            </a:r>
            <a:r>
              <a:rPr lang="en-US" sz="2600" i="1" dirty="0" err="1" smtClean="0"/>
              <a:t>Awaara</a:t>
            </a:r>
            <a:r>
              <a:rPr lang="en-US" sz="2600" dirty="0" smtClean="0"/>
              <a:t>(1951) and </a:t>
            </a:r>
            <a:r>
              <a:rPr lang="en-US" sz="2600" i="1" dirty="0" smtClean="0"/>
              <a:t>Shree 420</a:t>
            </a:r>
            <a:r>
              <a:rPr lang="en-US" sz="2600" dirty="0" smtClean="0"/>
              <a:t> (1955). These films expressed social themes mainly dealing with working-class urban life in India; </a:t>
            </a:r>
            <a:endParaRPr lang="en-US" sz="26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Cinema of India</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lstStyle/>
          <a:p>
            <a:pPr algn="just">
              <a:defRPr/>
            </a:pPr>
            <a:r>
              <a:rPr lang="en-US" sz="2400" dirty="0" smtClean="0"/>
              <a:t>The period also saw the emergence of a new Parallel Cinema movement, mainly led by Bengali cinema.</a:t>
            </a:r>
            <a:r>
              <a:rPr lang="en-US" sz="2400" baseline="30000" dirty="0" smtClean="0"/>
              <a:t> </a:t>
            </a:r>
            <a:r>
              <a:rPr lang="en-US" sz="2400" dirty="0" smtClean="0"/>
              <a:t>Early examples of films in this movement include </a:t>
            </a:r>
            <a:r>
              <a:rPr lang="en-US" sz="2400" dirty="0" err="1" smtClean="0"/>
              <a:t>Chetan</a:t>
            </a:r>
            <a:r>
              <a:rPr lang="en-US" sz="2400" dirty="0" smtClean="0"/>
              <a:t> </a:t>
            </a:r>
            <a:r>
              <a:rPr lang="en-US" sz="2400" dirty="0" err="1" smtClean="0"/>
              <a:t>Anand's</a:t>
            </a:r>
            <a:r>
              <a:rPr lang="en-US" sz="2400" dirty="0" smtClean="0"/>
              <a:t> </a:t>
            </a:r>
            <a:r>
              <a:rPr lang="en-US" sz="2400" i="1" dirty="0" err="1" smtClean="0"/>
              <a:t>Neecha</a:t>
            </a:r>
            <a:r>
              <a:rPr lang="en-US" sz="2400" i="1" dirty="0" smtClean="0"/>
              <a:t> Nagar</a:t>
            </a:r>
            <a:r>
              <a:rPr lang="en-US" sz="2400" dirty="0" smtClean="0"/>
              <a:t> (1946),</a:t>
            </a:r>
            <a:r>
              <a:rPr lang="en-US" sz="2400" baseline="30000" dirty="0" smtClean="0"/>
              <a:t> </a:t>
            </a:r>
            <a:r>
              <a:rPr lang="en-US" sz="2400" dirty="0" err="1" smtClean="0"/>
              <a:t>Ritwik</a:t>
            </a:r>
            <a:r>
              <a:rPr lang="en-US" sz="2400" dirty="0" smtClean="0"/>
              <a:t> </a:t>
            </a:r>
            <a:r>
              <a:rPr lang="en-US" sz="2400" dirty="0" err="1" smtClean="0"/>
              <a:t>Ghatak's</a:t>
            </a:r>
            <a:r>
              <a:rPr lang="en-US" sz="2400" dirty="0" smtClean="0"/>
              <a:t> </a:t>
            </a:r>
            <a:r>
              <a:rPr lang="en-US" sz="2400" i="1" dirty="0" err="1" smtClean="0"/>
              <a:t>Nagarik</a:t>
            </a:r>
            <a:r>
              <a:rPr lang="en-US" sz="2400" dirty="0" smtClean="0"/>
              <a:t> (1952),</a:t>
            </a:r>
            <a:r>
              <a:rPr lang="en-US" sz="2400" baseline="30000" dirty="0" smtClean="0"/>
              <a:t> </a:t>
            </a:r>
            <a:r>
              <a:rPr lang="en-US" sz="2400" dirty="0" smtClean="0"/>
              <a:t>and </a:t>
            </a:r>
            <a:r>
              <a:rPr lang="en-US" sz="2400" dirty="0" err="1" smtClean="0"/>
              <a:t>Bimal</a:t>
            </a:r>
            <a:r>
              <a:rPr lang="en-US" sz="2400" dirty="0" smtClean="0"/>
              <a:t> Roy's </a:t>
            </a:r>
            <a:r>
              <a:rPr lang="en-US" sz="2400" i="1" dirty="0" smtClean="0"/>
              <a:t>Two Acres of Land</a:t>
            </a:r>
            <a:r>
              <a:rPr lang="en-US" sz="2400" dirty="0" smtClean="0"/>
              <a:t> (1953), laying the foundations for Indian </a:t>
            </a:r>
            <a:r>
              <a:rPr lang="en-US" sz="2400" dirty="0" err="1" smtClean="0"/>
              <a:t>neorealism</a:t>
            </a:r>
            <a:r>
              <a:rPr lang="en-US" sz="2400" dirty="0" smtClean="0"/>
              <a:t> and the "Indian New Wave". </a:t>
            </a:r>
            <a:r>
              <a:rPr lang="en-US" sz="2400" i="1" dirty="0" err="1" smtClean="0"/>
              <a:t>Pather</a:t>
            </a:r>
            <a:r>
              <a:rPr lang="en-US" sz="2400" i="1" dirty="0" smtClean="0"/>
              <a:t> </a:t>
            </a:r>
            <a:r>
              <a:rPr lang="en-US" sz="2400" i="1" dirty="0" err="1" smtClean="0"/>
              <a:t>Panchali</a:t>
            </a:r>
            <a:r>
              <a:rPr lang="en-US" sz="2400" dirty="0" smtClean="0"/>
              <a:t>(1955), the first part of </a:t>
            </a:r>
            <a:r>
              <a:rPr lang="en-US" sz="2400" i="1" dirty="0" smtClean="0"/>
              <a:t>The </a:t>
            </a:r>
            <a:r>
              <a:rPr lang="en-US" sz="2400" i="1" dirty="0" err="1" smtClean="0"/>
              <a:t>Apu</a:t>
            </a:r>
            <a:r>
              <a:rPr lang="en-US" sz="2400" i="1" dirty="0" smtClean="0"/>
              <a:t> Trilogy</a:t>
            </a:r>
            <a:r>
              <a:rPr lang="en-US" sz="2400" dirty="0" smtClean="0"/>
              <a:t> (1955–1959) by </a:t>
            </a:r>
            <a:r>
              <a:rPr lang="en-US" sz="2400" dirty="0" err="1" smtClean="0"/>
              <a:t>Satyajit</a:t>
            </a:r>
            <a:r>
              <a:rPr lang="en-US" sz="2400" dirty="0" smtClean="0"/>
              <a:t> Ray, marked his entry in Indian cinema. </a:t>
            </a:r>
            <a:r>
              <a:rPr lang="en-US" sz="2400" i="1" dirty="0" smtClean="0"/>
              <a:t>The </a:t>
            </a:r>
            <a:r>
              <a:rPr lang="en-US" sz="2400" i="1" dirty="0" err="1" smtClean="0"/>
              <a:t>Apu</a:t>
            </a:r>
            <a:r>
              <a:rPr lang="en-US" sz="2400" i="1" dirty="0" smtClean="0"/>
              <a:t> Trilogy</a:t>
            </a:r>
            <a:r>
              <a:rPr lang="en-US" sz="2400" dirty="0" smtClean="0"/>
              <a:t> won major prizes at all the major international film festivals and led to the 'Parallel Cinema' movement being firmly established in Indian cinema</a:t>
            </a:r>
            <a:r>
              <a:rPr lang="en-US" dirty="0" smtClean="0"/>
              <a:t>.</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Pakistani Cinema</a:t>
            </a:r>
            <a:endParaRPr lang="en-US" dirty="0"/>
          </a:p>
        </p:txBody>
      </p:sp>
      <p:sp>
        <p:nvSpPr>
          <p:cNvPr id="3" name="Content Placeholder 2"/>
          <p:cNvSpPr>
            <a:spLocks noGrp="1"/>
          </p:cNvSpPr>
          <p:nvPr>
            <p:ph idx="1"/>
          </p:nvPr>
        </p:nvSpPr>
        <p:spPr>
          <a:xfrm>
            <a:off x="381000" y="1447800"/>
            <a:ext cx="8229600" cy="5105400"/>
          </a:xfrm>
        </p:spPr>
        <p:txBody>
          <a:bodyPr>
            <a:normAutofit fontScale="92500" lnSpcReduction="10000"/>
          </a:bodyPr>
          <a:lstStyle/>
          <a:p>
            <a:pPr algn="just">
              <a:defRPr/>
            </a:pPr>
            <a:r>
              <a:rPr lang="en-US" sz="2200" dirty="0" smtClean="0"/>
              <a:t>Immediately following the partition, the newly founded Pakistan faced a brain drain where all its highly talented and skilled workers migrated to India, including most actors and directors. Shortage of filming equipment further </a:t>
            </a:r>
            <a:r>
              <a:rPr lang="en-US" sz="2200" dirty="0" err="1" smtClean="0"/>
              <a:t>paralysed</a:t>
            </a:r>
            <a:r>
              <a:rPr lang="en-US" sz="2200" dirty="0" smtClean="0"/>
              <a:t> the nation's film industry.</a:t>
            </a:r>
          </a:p>
          <a:p>
            <a:pPr algn="just">
              <a:defRPr/>
            </a:pPr>
            <a:r>
              <a:rPr lang="en-US" sz="2200" dirty="0" smtClean="0"/>
              <a:t>With much hardships faced, the new film industry was able to produce its first feature film, </a:t>
            </a:r>
            <a:r>
              <a:rPr lang="en-US" sz="2200" i="1" dirty="0" smtClean="0"/>
              <a:t>Teri </a:t>
            </a:r>
            <a:r>
              <a:rPr lang="en-US" sz="2200" i="1" dirty="0" err="1" smtClean="0"/>
              <a:t>Yaad</a:t>
            </a:r>
            <a:r>
              <a:rPr lang="en-US" sz="2200" dirty="0" smtClean="0"/>
              <a:t> on 7 August,</a:t>
            </a:r>
            <a:r>
              <a:rPr lang="en-US" sz="2200" baseline="30000" dirty="0" smtClean="0"/>
              <a:t> </a:t>
            </a:r>
            <a:r>
              <a:rPr lang="en-US" sz="2200" dirty="0" smtClean="0"/>
              <a:t>1948, premièring at the </a:t>
            </a:r>
            <a:r>
              <a:rPr lang="en-US" sz="2200" dirty="0" err="1" smtClean="0"/>
              <a:t>Parbhat</a:t>
            </a:r>
            <a:r>
              <a:rPr lang="en-US" sz="2200" dirty="0" smtClean="0"/>
              <a:t> Theatre in Lahore. </a:t>
            </a:r>
          </a:p>
          <a:p>
            <a:pPr algn="just">
              <a:defRPr/>
            </a:pPr>
            <a:r>
              <a:rPr lang="en-US" sz="2200" dirty="0" smtClean="0"/>
              <a:t>The following year, </a:t>
            </a:r>
            <a:r>
              <a:rPr lang="en-US" sz="2200" dirty="0" err="1" smtClean="0"/>
              <a:t>Evernew</a:t>
            </a:r>
            <a:r>
              <a:rPr lang="en-US" sz="2200" dirty="0" smtClean="0"/>
              <a:t> Studios established a studio in the country which would later become the largest film company of the time. </a:t>
            </a:r>
          </a:p>
          <a:p>
            <a:pPr algn="just">
              <a:defRPr/>
            </a:pPr>
            <a:r>
              <a:rPr lang="en-US" sz="2200" dirty="0" smtClean="0"/>
              <a:t>Over the next few years, films that were released reached mediocre success until the release of </a:t>
            </a:r>
            <a:r>
              <a:rPr lang="en-US" sz="2200" i="1" dirty="0" smtClean="0"/>
              <a:t>Do </a:t>
            </a:r>
            <a:r>
              <a:rPr lang="en-US" sz="2200" i="1" dirty="0" err="1" smtClean="0"/>
              <a:t>Ansoo</a:t>
            </a:r>
            <a:r>
              <a:rPr lang="en-US" sz="2200" dirty="0" smtClean="0"/>
              <a:t> on 7 April 1950. </a:t>
            </a:r>
            <a:r>
              <a:rPr lang="en-US" sz="2200" i="1" dirty="0" smtClean="0"/>
              <a:t>Do </a:t>
            </a:r>
            <a:r>
              <a:rPr lang="en-US" sz="2200" i="1" dirty="0" err="1" smtClean="0"/>
              <a:t>Ansoo</a:t>
            </a:r>
            <a:r>
              <a:rPr lang="en-US" sz="2200" dirty="0" smtClean="0"/>
              <a:t> </a:t>
            </a:r>
            <a:r>
              <a:rPr lang="en-US" sz="2400" dirty="0" smtClean="0"/>
              <a:t> with romantic couple of </a:t>
            </a:r>
            <a:r>
              <a:rPr lang="en-US" sz="2400" dirty="0" err="1" smtClean="0"/>
              <a:t>Sabiha</a:t>
            </a:r>
            <a:r>
              <a:rPr lang="en-US" sz="2400" dirty="0" smtClean="0"/>
              <a:t> and </a:t>
            </a:r>
            <a:r>
              <a:rPr lang="en-US" sz="2400" dirty="0" err="1" smtClean="0"/>
              <a:t>Santosh</a:t>
            </a:r>
            <a:r>
              <a:rPr lang="en-US" sz="2400" dirty="0" smtClean="0"/>
              <a:t>  </a:t>
            </a:r>
            <a:r>
              <a:rPr lang="en-US" sz="2200" dirty="0" smtClean="0"/>
              <a:t>became the first film to attain a 25-week viewing making it the first film to reach silver jubilee status.</a:t>
            </a:r>
            <a:r>
              <a:rPr lang="en-US" dirty="0" smtClean="0"/>
              <a:t/>
            </a:r>
            <a:br>
              <a:rPr lang="en-US" dirty="0" smtClean="0"/>
            </a:b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Pakistani Cinema</a:t>
            </a:r>
            <a:endParaRPr lang="en-US" dirty="0"/>
          </a:p>
        </p:txBody>
      </p:sp>
      <p:sp>
        <p:nvSpPr>
          <p:cNvPr id="3" name="Content Placeholder 2"/>
          <p:cNvSpPr>
            <a:spLocks noGrp="1"/>
          </p:cNvSpPr>
          <p:nvPr>
            <p:ph idx="1"/>
          </p:nvPr>
        </p:nvSpPr>
        <p:spPr>
          <a:xfrm>
            <a:off x="381000" y="1447800"/>
            <a:ext cx="8229600" cy="5105400"/>
          </a:xfrm>
        </p:spPr>
        <p:txBody>
          <a:bodyPr>
            <a:normAutofit fontScale="92500" lnSpcReduction="10000"/>
          </a:bodyPr>
          <a:lstStyle/>
          <a:p>
            <a:pPr algn="just">
              <a:defRPr/>
            </a:pPr>
            <a:r>
              <a:rPr lang="en-US" sz="2400" dirty="0" err="1" smtClean="0"/>
              <a:t>Mushtaq</a:t>
            </a:r>
            <a:r>
              <a:rPr lang="en-US" sz="2400" dirty="0" smtClean="0"/>
              <a:t> </a:t>
            </a:r>
            <a:r>
              <a:rPr lang="en-US" sz="2400" dirty="0" err="1" smtClean="0"/>
              <a:t>Gazdar</a:t>
            </a:r>
            <a:r>
              <a:rPr lang="en-US" sz="2400" dirty="0" smtClean="0"/>
              <a:t>, the famous film historian, calls the first ten years after independence </a:t>
            </a:r>
            <a:r>
              <a:rPr lang="en-US" sz="2400" i="1" dirty="0" smtClean="0"/>
              <a:t>A Decade of Endurance</a:t>
            </a:r>
            <a:r>
              <a:rPr lang="en-US" sz="2400" dirty="0" smtClean="0"/>
              <a:t> — </a:t>
            </a:r>
            <a:r>
              <a:rPr lang="en-US" sz="2400" dirty="0" err="1" smtClean="0"/>
              <a:t>symbolising</a:t>
            </a:r>
            <a:r>
              <a:rPr lang="en-US" sz="2400" dirty="0" smtClean="0"/>
              <a:t> how cinema managed to resurrect itself in Pakistan from the ashes of the Indian subcontinent’s Partition. </a:t>
            </a:r>
          </a:p>
          <a:p>
            <a:pPr algn="just">
              <a:defRPr/>
            </a:pPr>
            <a:r>
              <a:rPr lang="en-US" sz="2400" dirty="0" smtClean="0"/>
              <a:t>The years between 1957 and 1966 are </a:t>
            </a:r>
            <a:r>
              <a:rPr lang="en-US" sz="2400" i="1" dirty="0" smtClean="0"/>
              <a:t>A Decade of Reformatio</a:t>
            </a:r>
            <a:r>
              <a:rPr lang="en-US" sz="2400" dirty="0" smtClean="0"/>
              <a:t>n for him — showing how the new country’s film industry consolidated itself. </a:t>
            </a:r>
          </a:p>
          <a:p>
            <a:pPr algn="just">
              <a:defRPr/>
            </a:pPr>
            <a:r>
              <a:rPr lang="en-US" sz="2400" dirty="0" smtClean="0"/>
              <a:t>The next two decades – </a:t>
            </a:r>
            <a:r>
              <a:rPr lang="en-US" sz="2400" i="1" dirty="0" smtClean="0"/>
              <a:t>A Decade of Change</a:t>
            </a:r>
            <a:r>
              <a:rPr lang="en-US" sz="2400" dirty="0" smtClean="0"/>
              <a:t> and </a:t>
            </a:r>
            <a:r>
              <a:rPr lang="en-US" sz="2400" i="1" dirty="0" smtClean="0"/>
              <a:t>A Decade of Decadence –</a:t>
            </a:r>
            <a:r>
              <a:rPr lang="en-US" sz="2400" dirty="0" smtClean="0"/>
              <a:t> cover the revolutionary </a:t>
            </a:r>
            <a:r>
              <a:rPr lang="en-US" sz="2400" dirty="0" err="1" smtClean="0"/>
              <a:t>fervour</a:t>
            </a:r>
            <a:r>
              <a:rPr lang="en-US" sz="2400" dirty="0" smtClean="0"/>
              <a:t> of 1967-76 and the subsequent state-led reaction to it during 1977-1986. </a:t>
            </a:r>
          </a:p>
          <a:p>
            <a:pPr algn="just">
              <a:defRPr/>
            </a:pPr>
            <a:r>
              <a:rPr lang="en-US" sz="2400" dirty="0" smtClean="0"/>
              <a:t>The author has </a:t>
            </a:r>
            <a:r>
              <a:rPr lang="en-US" sz="2400" dirty="0" err="1" smtClean="0"/>
              <a:t>categorised</a:t>
            </a:r>
            <a:r>
              <a:rPr lang="en-US" sz="2400" dirty="0" smtClean="0"/>
              <a:t> the last of the five decades he has covered as </a:t>
            </a:r>
            <a:r>
              <a:rPr lang="en-US" sz="2400" i="1" dirty="0" smtClean="0"/>
              <a:t>A Decade of Revivalism</a:t>
            </a:r>
            <a:r>
              <a:rPr lang="en-US" sz="2400" dirty="0" smtClean="0"/>
              <a:t> — in consonance with the revival of democracy in the country during those years. </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Radio Broadcast in sub-continent</a:t>
            </a:r>
            <a:endParaRPr lang="en-US" sz="3200" dirty="0"/>
          </a:p>
        </p:txBody>
      </p:sp>
      <p:sp>
        <p:nvSpPr>
          <p:cNvPr id="3" name="Content Placeholder 2"/>
          <p:cNvSpPr>
            <a:spLocks noGrp="1"/>
          </p:cNvSpPr>
          <p:nvPr>
            <p:ph idx="1"/>
          </p:nvPr>
        </p:nvSpPr>
        <p:spPr>
          <a:xfrm>
            <a:off x="228600" y="1600200"/>
            <a:ext cx="8763000" cy="5257800"/>
          </a:xfrm>
        </p:spPr>
        <p:txBody>
          <a:bodyPr>
            <a:normAutofit fontScale="77500" lnSpcReduction="20000"/>
          </a:bodyPr>
          <a:lstStyle/>
          <a:p>
            <a:r>
              <a:rPr lang="en-GB" dirty="0" smtClean="0"/>
              <a:t>March 1926 Indian Broadcasting Company, a private company was formed in Bombay.</a:t>
            </a:r>
            <a:endParaRPr lang="en-US" dirty="0" smtClean="0"/>
          </a:p>
          <a:p>
            <a:r>
              <a:rPr lang="en-GB" dirty="0" smtClean="0"/>
              <a:t>23rd July 1927 IBC launched its transmission.</a:t>
            </a:r>
            <a:endParaRPr lang="en-US" dirty="0" smtClean="0"/>
          </a:p>
          <a:p>
            <a:r>
              <a:rPr lang="en-GB" dirty="0" smtClean="0"/>
              <a:t>1928 A small transmitting station was set up at Lahore.</a:t>
            </a:r>
            <a:endParaRPr lang="en-US" dirty="0" smtClean="0"/>
          </a:p>
          <a:p>
            <a:r>
              <a:rPr lang="en-GB" dirty="0" smtClean="0"/>
              <a:t>April 1930 Broadcasting went under the direct control of Government and IBC was changed to Indian State Broadcasting Service.</a:t>
            </a:r>
            <a:endParaRPr lang="en-US" dirty="0" smtClean="0"/>
          </a:p>
          <a:p>
            <a:r>
              <a:rPr lang="en-GB" dirty="0" smtClean="0"/>
              <a:t>Jan. 1934 The Indian Wireless Telegraphy Act 1933 came into force.</a:t>
            </a:r>
            <a:endParaRPr lang="en-US" dirty="0" smtClean="0"/>
          </a:p>
          <a:p>
            <a:r>
              <a:rPr lang="en-GB" dirty="0" smtClean="0"/>
              <a:t>Jan. 1935 Peshawar Radio Station was set up by </a:t>
            </a:r>
            <a:r>
              <a:rPr lang="en-GB" dirty="0" err="1" smtClean="0"/>
              <a:t>NWFP</a:t>
            </a:r>
            <a:r>
              <a:rPr lang="en-GB" dirty="0" smtClean="0"/>
              <a:t> Government – 250 watts transmitter.</a:t>
            </a:r>
            <a:endParaRPr lang="en-US" dirty="0" smtClean="0"/>
          </a:p>
          <a:p>
            <a:r>
              <a:rPr lang="en-GB" dirty="0" smtClean="0"/>
              <a:t>Jan. 1936 Delhi Radio Station was opened. </a:t>
            </a:r>
            <a:r>
              <a:rPr lang="en-GB" dirty="0" err="1" smtClean="0"/>
              <a:t>A.S.</a:t>
            </a:r>
            <a:r>
              <a:rPr lang="en-GB" dirty="0" smtClean="0"/>
              <a:t> </a:t>
            </a:r>
            <a:r>
              <a:rPr lang="en-GB" dirty="0" err="1" smtClean="0"/>
              <a:t>Bukhari</a:t>
            </a:r>
            <a:r>
              <a:rPr lang="en-GB" dirty="0" smtClean="0"/>
              <a:t> was appointed as its 1st Station Director.</a:t>
            </a:r>
            <a:endParaRPr lang="en-US" dirty="0" smtClean="0"/>
          </a:p>
          <a:p>
            <a:r>
              <a:rPr lang="en-GB" dirty="0" smtClean="0"/>
              <a:t>Jun 1936 Indian State Broadcasting Service was changed into All India Radio.</a:t>
            </a:r>
            <a:endParaRPr lang="en-US" dirty="0" smtClean="0"/>
          </a:p>
          <a:p>
            <a:r>
              <a:rPr lang="en-GB" dirty="0" smtClean="0"/>
              <a:t>Dec 1937 Lahore station went on air.</a:t>
            </a:r>
            <a:endParaRPr lang="en-US" dirty="0" smtClean="0"/>
          </a:p>
          <a:p>
            <a:r>
              <a:rPr lang="en-GB" dirty="0" smtClean="0"/>
              <a:t>1939 Dhaka Radio station was opened.</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Radio Broadcast in Pakistan</a:t>
            </a:r>
            <a:endParaRPr lang="en-US" sz="3200" dirty="0"/>
          </a:p>
        </p:txBody>
      </p:sp>
      <p:sp>
        <p:nvSpPr>
          <p:cNvPr id="3" name="Content Placeholder 2"/>
          <p:cNvSpPr>
            <a:spLocks noGrp="1"/>
          </p:cNvSpPr>
          <p:nvPr>
            <p:ph idx="1"/>
          </p:nvPr>
        </p:nvSpPr>
        <p:spPr>
          <a:xfrm>
            <a:off x="228600" y="1600200"/>
            <a:ext cx="8763000" cy="5257800"/>
          </a:xfrm>
        </p:spPr>
        <p:txBody>
          <a:bodyPr>
            <a:normAutofit fontScale="85000" lnSpcReduction="20000"/>
          </a:bodyPr>
          <a:lstStyle/>
          <a:p>
            <a:pPr algn="just"/>
            <a:r>
              <a:rPr lang="en-GB" dirty="0" smtClean="0"/>
              <a:t>Aug 14, 1947 Pakistan comes into being and the announcement of its creation is made by the new organization, the Pakistan Broadcasting Service which comes into existence at the same time and later designated as Radio Pakistan.</a:t>
            </a:r>
            <a:endParaRPr lang="en-US" dirty="0" smtClean="0"/>
          </a:p>
          <a:p>
            <a:pPr algn="just"/>
            <a:r>
              <a:rPr lang="en-GB" dirty="0" smtClean="0"/>
              <a:t>When Pakistan came into being it had three radio stations: Lahore, Peshawar and Dhaka. Setting up of further radio stations in every nook and corner of Pakistan is as under: </a:t>
            </a:r>
            <a:endParaRPr lang="en-US" dirty="0" smtClean="0"/>
          </a:p>
          <a:p>
            <a:pPr algn="just"/>
            <a:r>
              <a:rPr lang="en-GB" dirty="0" smtClean="0"/>
              <a:t>1948 Rawalpindi-3 Radio Station. – 500 watts’ shortwave transmitter</a:t>
            </a:r>
            <a:endParaRPr lang="en-US" dirty="0" smtClean="0"/>
          </a:p>
          <a:p>
            <a:pPr algn="just"/>
            <a:r>
              <a:rPr lang="en-GB" dirty="0" smtClean="0"/>
              <a:t>1948 Karachi Radio station – 100 watts’ shortwave transmitter</a:t>
            </a:r>
            <a:endParaRPr lang="en-US" dirty="0" smtClean="0"/>
          </a:p>
          <a:p>
            <a:pPr algn="just"/>
            <a:r>
              <a:rPr lang="en-GB" dirty="0" smtClean="0"/>
              <a:t>1949 Rawalpindi station – 100 watts’ Medium wave transmitter</a:t>
            </a:r>
            <a:endParaRPr lang="en-US" dirty="0" smtClean="0"/>
          </a:p>
          <a:p>
            <a:pPr algn="just"/>
            <a:r>
              <a:rPr lang="en-GB" dirty="0" smtClean="0"/>
              <a:t>1950 Karachi Radio Station</a:t>
            </a:r>
            <a:endParaRPr lang="en-US" dirty="0" smtClean="0"/>
          </a:p>
          <a:p>
            <a:pPr algn="just"/>
            <a:r>
              <a:rPr lang="en-GB" dirty="0" smtClean="0"/>
              <a:t>1939 Dhaka Radio station was opened.</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319</TotalTime>
  <Words>2598</Words>
  <Application>Microsoft Office PowerPoint</Application>
  <PresentationFormat>On-screen Show (4:3)</PresentationFormat>
  <Paragraphs>321</Paragraphs>
  <Slides>75</Slides>
  <Notes>6</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Apex</vt:lpstr>
      <vt:lpstr>History of Radio</vt:lpstr>
      <vt:lpstr>The Roots of Radio</vt:lpstr>
      <vt:lpstr>Guglielmo Marconi</vt:lpstr>
      <vt:lpstr>Nikola Tesla</vt:lpstr>
      <vt:lpstr>Improvements to Radio Transmitters</vt:lpstr>
      <vt:lpstr>Lee DeForest - AM Radio</vt:lpstr>
      <vt:lpstr>True Broadcasting Begins</vt:lpstr>
      <vt:lpstr>Radio Broadcast in sub-continent</vt:lpstr>
      <vt:lpstr>Radio Broadcast in Pakistan</vt:lpstr>
      <vt:lpstr>Radio Broadcast in Pakistan</vt:lpstr>
      <vt:lpstr>Radio Broadcast in Pakistan</vt:lpstr>
      <vt:lpstr>History of television</vt:lpstr>
      <vt:lpstr>History of television</vt:lpstr>
      <vt:lpstr>Early Television set Pictures</vt:lpstr>
      <vt:lpstr>History of television</vt:lpstr>
      <vt:lpstr>Vladimir Zworykin</vt:lpstr>
      <vt:lpstr>Charles Jenkins</vt:lpstr>
      <vt:lpstr>John Baird</vt:lpstr>
      <vt:lpstr>Philo Farnsworth</vt:lpstr>
      <vt:lpstr>Early Television</vt:lpstr>
      <vt:lpstr>First Commercial Televisions</vt:lpstr>
      <vt:lpstr>Television in the United Kingdom</vt:lpstr>
      <vt:lpstr>Television in the United States </vt:lpstr>
      <vt:lpstr>Modern Television</vt:lpstr>
      <vt:lpstr>Modern Television</vt:lpstr>
      <vt:lpstr>Modern Television</vt:lpstr>
      <vt:lpstr>Modern Television</vt:lpstr>
      <vt:lpstr> World Program History </vt:lpstr>
      <vt:lpstr>World Program History</vt:lpstr>
      <vt:lpstr>World Program History</vt:lpstr>
      <vt:lpstr> History of TV in Pakistan </vt:lpstr>
      <vt:lpstr> History of TV in Pakistan </vt:lpstr>
      <vt:lpstr> History of TV in Pakistan </vt:lpstr>
      <vt:lpstr> History of TV in Pakistan </vt:lpstr>
      <vt:lpstr>Historical Programs in Pakistani TV History</vt:lpstr>
      <vt:lpstr>Historical Programs in Pakistani TV History</vt:lpstr>
      <vt:lpstr>Historical Programs in Pakistani TV History</vt:lpstr>
      <vt:lpstr>Early TV Stations in Pakistan</vt:lpstr>
      <vt:lpstr>Early TV Stations in Pakistan</vt:lpstr>
      <vt:lpstr>Private TV channels in Pakistan</vt:lpstr>
      <vt:lpstr>Private TV channels in Pakistan</vt:lpstr>
      <vt:lpstr>Private TV channels in Pakistan</vt:lpstr>
      <vt:lpstr>Private TV channels in Pakistan</vt:lpstr>
      <vt:lpstr>Private TV channels in Pakistan</vt:lpstr>
      <vt:lpstr>History of FIlm</vt:lpstr>
      <vt:lpstr>History of Film</vt:lpstr>
      <vt:lpstr>Illusion toys</vt:lpstr>
      <vt:lpstr>Eadweard Muybridge</vt:lpstr>
      <vt:lpstr>Eadweard Muybridge</vt:lpstr>
      <vt:lpstr>Eadweard Muybridge</vt:lpstr>
      <vt:lpstr>History of Film</vt:lpstr>
      <vt:lpstr>Kinetoscope and Black Maria</vt:lpstr>
      <vt:lpstr>Butterfly Dance</vt:lpstr>
      <vt:lpstr>First Camera</vt:lpstr>
      <vt:lpstr>Cinématographe</vt:lpstr>
      <vt:lpstr>Cinématographe</vt:lpstr>
      <vt:lpstr>First Film</vt:lpstr>
      <vt:lpstr>Lumière films</vt:lpstr>
      <vt:lpstr>Silent Films  (1895-1905)</vt:lpstr>
      <vt:lpstr>Silent Films  (1895-1905)</vt:lpstr>
      <vt:lpstr>Silent Films  (1895-1905)</vt:lpstr>
      <vt:lpstr>Silent films in Hollywood</vt:lpstr>
      <vt:lpstr>First Film with Sound</vt:lpstr>
      <vt:lpstr> Cinema of India </vt:lpstr>
      <vt:lpstr> Cinema of India </vt:lpstr>
      <vt:lpstr>Slide 66</vt:lpstr>
      <vt:lpstr>Slide 67</vt:lpstr>
      <vt:lpstr> Cinema of India </vt:lpstr>
      <vt:lpstr>  Cinema of India  </vt:lpstr>
      <vt:lpstr>Slide 70</vt:lpstr>
      <vt:lpstr> Cinema of India </vt:lpstr>
      <vt:lpstr> Cinema of India </vt:lpstr>
      <vt:lpstr> Cinema of India </vt:lpstr>
      <vt:lpstr>Pakistani Cinema</vt:lpstr>
      <vt:lpstr>Pakistani Cinema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television</dc:title>
  <dc:creator>Usher</dc:creator>
  <cp:lastModifiedBy>HP</cp:lastModifiedBy>
  <cp:revision>150</cp:revision>
  <dcterms:created xsi:type="dcterms:W3CDTF">2013-05-22T16:39:15Z</dcterms:created>
  <dcterms:modified xsi:type="dcterms:W3CDTF">2020-05-01T21:07:30Z</dcterms:modified>
</cp:coreProperties>
</file>